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6" r:id="rId2"/>
    <p:sldId id="257" r:id="rId3"/>
    <p:sldId id="259" r:id="rId4"/>
    <p:sldId id="258" r:id="rId5"/>
    <p:sldId id="260" r:id="rId6"/>
  </p:sldIdLst>
  <p:sldSz cx="7559675" cy="104394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05E"/>
    <a:srgbClr val="23B6B7"/>
    <a:srgbClr val="CD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0" d="100"/>
          <a:sy n="70" d="100"/>
        </p:scale>
        <p:origin x="311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039148B4-70FA-439B-9EA5-1C5699B20989}" type="datetimeFigureOut">
              <a:rPr lang="fr-FR" smtClean="0"/>
              <a:t>01/10/2026</a:t>
            </a:fld>
            <a:endParaRPr lang="fr-FR"/>
          </a:p>
        </p:txBody>
      </p:sp>
      <p:sp>
        <p:nvSpPr>
          <p:cNvPr id="4" name="Espace réservé de l'image des diapositives 3"/>
          <p:cNvSpPr>
            <a:spLocks noGrp="1" noRot="1" noChangeAspect="1"/>
          </p:cNvSpPr>
          <p:nvPr>
            <p:ph type="sldImg" idx="2"/>
          </p:nvPr>
        </p:nvSpPr>
        <p:spPr>
          <a:xfrm>
            <a:off x="2301875" y="1279525"/>
            <a:ext cx="2501900" cy="34544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21CA2BD8-DD1A-4032-B63F-03A689E60B81}" type="slidenum">
              <a:rPr lang="fr-FR" smtClean="0"/>
              <a:t>‹N°›</a:t>
            </a:fld>
            <a:endParaRPr lang="fr-FR"/>
          </a:p>
        </p:txBody>
      </p:sp>
    </p:spTree>
    <p:extLst>
      <p:ext uri="{BB962C8B-B14F-4D97-AF65-F5344CB8AC3E}">
        <p14:creationId xmlns:p14="http://schemas.microsoft.com/office/powerpoint/2010/main" val="2016112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4B3301-7BAA-E3CB-6BB8-585CB7C6EF6E}"/>
              </a:ext>
            </a:extLst>
          </p:cNvPr>
          <p:cNvSpPr>
            <a:spLocks noGrp="1"/>
          </p:cNvSpPr>
          <p:nvPr>
            <p:ph type="ctrTitle"/>
          </p:nvPr>
        </p:nvSpPr>
        <p:spPr>
          <a:xfrm>
            <a:off x="944960" y="1708486"/>
            <a:ext cx="5669756" cy="3634458"/>
          </a:xfrm>
        </p:spPr>
        <p:txBody>
          <a:bodyPr anchor="b"/>
          <a:lstStyle>
            <a:lvl1pPr algn="ctr">
              <a:defRPr sz="3721"/>
            </a:lvl1pPr>
          </a:lstStyle>
          <a:p>
            <a:r>
              <a:rPr lang="fr-FR"/>
              <a:t>Modifiez le style du titre</a:t>
            </a:r>
          </a:p>
        </p:txBody>
      </p:sp>
      <p:sp>
        <p:nvSpPr>
          <p:cNvPr id="3" name="Sous-titre 2">
            <a:extLst>
              <a:ext uri="{FF2B5EF4-FFF2-40B4-BE49-F238E27FC236}">
                <a16:creationId xmlns:a16="http://schemas.microsoft.com/office/drawing/2014/main" id="{3CB4FE62-1834-A409-A78E-4C3A79FB5950}"/>
              </a:ext>
            </a:extLst>
          </p:cNvPr>
          <p:cNvSpPr>
            <a:spLocks noGrp="1"/>
          </p:cNvSpPr>
          <p:nvPr>
            <p:ph type="subTitle" idx="1"/>
          </p:nvPr>
        </p:nvSpPr>
        <p:spPr>
          <a:xfrm>
            <a:off x="944960" y="5483102"/>
            <a:ext cx="5669756" cy="2520438"/>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E007EBC-118F-DC74-5EA2-37CCD2213061}"/>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C42F3292-15E0-1060-1FAB-E8D72B81D9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1CFAB49-23C8-C1FC-2E7F-C3922491CDE1}"/>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2964118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9181F4-6CDE-EA0E-33F8-BF95921E1CB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11998E9-49E4-B53B-68B5-2D3D5D9856C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961995B-A923-BAC6-7F66-D0337F2EEA6E}"/>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7B8699C1-F6C4-5C4D-EB4C-82AE46B7AB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6365E32-42AD-A2AD-C78D-66FAF0FE4D6F}"/>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46487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EF55D1-61AD-0B73-230C-6F531E3B210A}"/>
              </a:ext>
            </a:extLst>
          </p:cNvPr>
          <p:cNvSpPr>
            <a:spLocks noGrp="1"/>
          </p:cNvSpPr>
          <p:nvPr>
            <p:ph type="title"/>
          </p:nvPr>
        </p:nvSpPr>
        <p:spPr>
          <a:xfrm>
            <a:off x="515790" y="2602602"/>
            <a:ext cx="6520220" cy="4342500"/>
          </a:xfrm>
        </p:spPr>
        <p:txBody>
          <a:bodyPr anchor="b"/>
          <a:lstStyle>
            <a:lvl1pPr>
              <a:defRPr sz="3721"/>
            </a:lvl1pPr>
          </a:lstStyle>
          <a:p>
            <a:r>
              <a:rPr lang="fr-FR"/>
              <a:t>Modifiez le style du titre</a:t>
            </a:r>
          </a:p>
        </p:txBody>
      </p:sp>
      <p:sp>
        <p:nvSpPr>
          <p:cNvPr id="3" name="Espace réservé du texte 2">
            <a:extLst>
              <a:ext uri="{FF2B5EF4-FFF2-40B4-BE49-F238E27FC236}">
                <a16:creationId xmlns:a16="http://schemas.microsoft.com/office/drawing/2014/main" id="{5176E753-AC56-5F20-6D5B-024ECB50224D}"/>
              </a:ext>
            </a:extLst>
          </p:cNvPr>
          <p:cNvSpPr>
            <a:spLocks noGrp="1"/>
          </p:cNvSpPr>
          <p:nvPr>
            <p:ph type="body" idx="1"/>
          </p:nvPr>
        </p:nvSpPr>
        <p:spPr>
          <a:xfrm>
            <a:off x="515790" y="6986183"/>
            <a:ext cx="6520220" cy="2283618"/>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3CCD8D8-C1EF-1A42-A03D-762C85E1998E}"/>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1340F6D1-C82F-5307-27D0-6B877CCED1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4107ABA-453F-5B87-D861-48ED5873B571}"/>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1808089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DAF09A-4233-11A1-44EC-A59E1E783C9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B13DCA0-334B-F932-C5F5-278D55EBBE0A}"/>
              </a:ext>
            </a:extLst>
          </p:cNvPr>
          <p:cNvSpPr>
            <a:spLocks noGrp="1"/>
          </p:cNvSpPr>
          <p:nvPr>
            <p:ph sz="half" idx="1"/>
          </p:nvPr>
        </p:nvSpPr>
        <p:spPr>
          <a:xfrm>
            <a:off x="519728" y="2779007"/>
            <a:ext cx="3212862" cy="662370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40AFFF4-C677-D5C5-08A6-27E55505B250}"/>
              </a:ext>
            </a:extLst>
          </p:cNvPr>
          <p:cNvSpPr>
            <a:spLocks noGrp="1"/>
          </p:cNvSpPr>
          <p:nvPr>
            <p:ph sz="half" idx="2"/>
          </p:nvPr>
        </p:nvSpPr>
        <p:spPr>
          <a:xfrm>
            <a:off x="3827085" y="2779007"/>
            <a:ext cx="3212862" cy="662370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9B22EBF-3744-F564-C046-BA7CBD89637C}"/>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6" name="Espace réservé du pied de page 5">
            <a:extLst>
              <a:ext uri="{FF2B5EF4-FFF2-40B4-BE49-F238E27FC236}">
                <a16:creationId xmlns:a16="http://schemas.microsoft.com/office/drawing/2014/main" id="{4842357C-3A39-5403-85E1-AE887932EE2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669C3C8-C3D6-AFA8-4344-E28B8991F05A}"/>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2091293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D3F302-91A7-A799-B057-5DB6802EEDA5}"/>
              </a:ext>
            </a:extLst>
          </p:cNvPr>
          <p:cNvSpPr>
            <a:spLocks noGrp="1"/>
          </p:cNvSpPr>
          <p:nvPr>
            <p:ph type="title"/>
          </p:nvPr>
        </p:nvSpPr>
        <p:spPr>
          <a:xfrm>
            <a:off x="520712" y="555802"/>
            <a:ext cx="6520220" cy="2017801"/>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0F6C304-F0D2-5FA0-FC1D-9A3DB3A69C40}"/>
              </a:ext>
            </a:extLst>
          </p:cNvPr>
          <p:cNvSpPr>
            <a:spLocks noGrp="1"/>
          </p:cNvSpPr>
          <p:nvPr>
            <p:ph type="body" idx="1"/>
          </p:nvPr>
        </p:nvSpPr>
        <p:spPr>
          <a:xfrm>
            <a:off x="520712" y="2559104"/>
            <a:ext cx="3198097" cy="1254177"/>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1A20F41-42EB-886B-8C74-893DF95FBE7C}"/>
              </a:ext>
            </a:extLst>
          </p:cNvPr>
          <p:cNvSpPr>
            <a:spLocks noGrp="1"/>
          </p:cNvSpPr>
          <p:nvPr>
            <p:ph sz="half" idx="2"/>
          </p:nvPr>
        </p:nvSpPr>
        <p:spPr>
          <a:xfrm>
            <a:off x="520712" y="3813281"/>
            <a:ext cx="3198097" cy="560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CF87E8C-C587-04CA-454A-F65B6F13DED7}"/>
              </a:ext>
            </a:extLst>
          </p:cNvPr>
          <p:cNvSpPr>
            <a:spLocks noGrp="1"/>
          </p:cNvSpPr>
          <p:nvPr>
            <p:ph type="body" sz="quarter" idx="3"/>
          </p:nvPr>
        </p:nvSpPr>
        <p:spPr>
          <a:xfrm>
            <a:off x="3827085" y="2559104"/>
            <a:ext cx="3213847" cy="1254177"/>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EFCBEAD-79E2-B790-B7F0-24612FBCC957}"/>
              </a:ext>
            </a:extLst>
          </p:cNvPr>
          <p:cNvSpPr>
            <a:spLocks noGrp="1"/>
          </p:cNvSpPr>
          <p:nvPr>
            <p:ph sz="quarter" idx="4"/>
          </p:nvPr>
        </p:nvSpPr>
        <p:spPr>
          <a:xfrm>
            <a:off x="3827085" y="3813281"/>
            <a:ext cx="3213847" cy="560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81A3313-6730-B682-6F1A-4BC51048CE04}"/>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8" name="Espace réservé du pied de page 7">
            <a:extLst>
              <a:ext uri="{FF2B5EF4-FFF2-40B4-BE49-F238E27FC236}">
                <a16:creationId xmlns:a16="http://schemas.microsoft.com/office/drawing/2014/main" id="{4B4459BF-8C74-67E9-238C-424CFB3515F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9CD7E43-0029-254B-FC06-041D5275FCC8}"/>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374833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869417-03D0-55C3-D368-EBE34C975D0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7A1D9FD-BDFD-DD73-01B5-88E14BBB7B1F}"/>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4" name="Espace réservé du pied de page 3">
            <a:extLst>
              <a:ext uri="{FF2B5EF4-FFF2-40B4-BE49-F238E27FC236}">
                <a16:creationId xmlns:a16="http://schemas.microsoft.com/office/drawing/2014/main" id="{A8E94036-4A4C-EB0E-1AAC-90D53CF595B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7DFBAF5-91B2-15C2-D9B8-8FF3DBD82524}"/>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1206235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BBC4EFB-6CFC-208A-85E2-7D801025A0B0}"/>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3" name="Espace réservé du pied de page 2">
            <a:extLst>
              <a:ext uri="{FF2B5EF4-FFF2-40B4-BE49-F238E27FC236}">
                <a16:creationId xmlns:a16="http://schemas.microsoft.com/office/drawing/2014/main" id="{20C21EB2-930F-E74C-120E-BA45EC74FE4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006F2F6-8C65-DEDD-13CF-C8CBB4DFE17C}"/>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294113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E82F0-E23E-6599-5844-9784C898D070}"/>
              </a:ext>
            </a:extLst>
          </p:cNvPr>
          <p:cNvSpPr>
            <a:spLocks noGrp="1"/>
          </p:cNvSpPr>
          <p:nvPr>
            <p:ph type="title"/>
          </p:nvPr>
        </p:nvSpPr>
        <p:spPr>
          <a:xfrm>
            <a:off x="520712" y="695960"/>
            <a:ext cx="2438192" cy="2435860"/>
          </a:xfrm>
        </p:spPr>
        <p:txBody>
          <a:bodyPr anchor="b"/>
          <a:lstStyle>
            <a:lvl1pPr>
              <a:defRPr sz="1984"/>
            </a:lvl1pPr>
          </a:lstStyle>
          <a:p>
            <a:r>
              <a:rPr lang="fr-FR"/>
              <a:t>Modifiez le style du titre</a:t>
            </a:r>
          </a:p>
        </p:txBody>
      </p:sp>
      <p:sp>
        <p:nvSpPr>
          <p:cNvPr id="3" name="Espace réservé du contenu 2">
            <a:extLst>
              <a:ext uri="{FF2B5EF4-FFF2-40B4-BE49-F238E27FC236}">
                <a16:creationId xmlns:a16="http://schemas.microsoft.com/office/drawing/2014/main" id="{6F086D17-D3B1-D6BF-B7EC-456A723CA69B}"/>
              </a:ext>
            </a:extLst>
          </p:cNvPr>
          <p:cNvSpPr>
            <a:spLocks noGrp="1"/>
          </p:cNvSpPr>
          <p:nvPr>
            <p:ph idx="1"/>
          </p:nvPr>
        </p:nvSpPr>
        <p:spPr>
          <a:xfrm>
            <a:off x="3213847" y="1503081"/>
            <a:ext cx="3827085" cy="7418740"/>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238E51A-B8F5-F2F3-B3B0-D9DD304D8047}"/>
              </a:ext>
            </a:extLst>
          </p:cNvPr>
          <p:cNvSpPr>
            <a:spLocks noGrp="1"/>
          </p:cNvSpPr>
          <p:nvPr>
            <p:ph type="body" sz="half" idx="2"/>
          </p:nvPr>
        </p:nvSpPr>
        <p:spPr>
          <a:xfrm>
            <a:off x="520712" y="3131820"/>
            <a:ext cx="2438192" cy="5802084"/>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0FA6EFA-A0EB-7572-BE17-3FD79B5271FC}"/>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6" name="Espace réservé du pied de page 5">
            <a:extLst>
              <a:ext uri="{FF2B5EF4-FFF2-40B4-BE49-F238E27FC236}">
                <a16:creationId xmlns:a16="http://schemas.microsoft.com/office/drawing/2014/main" id="{451AD15A-EDAF-1093-9ED6-44FAE6FD823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A75E165-2461-3E29-11BA-E1FD549FDC17}"/>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3539964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ADBAAA-2AED-4418-CC42-DAD5BDFD40EF}"/>
              </a:ext>
            </a:extLst>
          </p:cNvPr>
          <p:cNvSpPr>
            <a:spLocks noGrp="1"/>
          </p:cNvSpPr>
          <p:nvPr>
            <p:ph type="title"/>
          </p:nvPr>
        </p:nvSpPr>
        <p:spPr>
          <a:xfrm>
            <a:off x="520712" y="695960"/>
            <a:ext cx="2438192" cy="2435860"/>
          </a:xfrm>
        </p:spPr>
        <p:txBody>
          <a:bodyPr anchor="b"/>
          <a:lstStyle>
            <a:lvl1pPr>
              <a:defRPr sz="1984"/>
            </a:lvl1pPr>
          </a:lstStyle>
          <a:p>
            <a:r>
              <a:rPr lang="fr-FR"/>
              <a:t>Modifiez le style du titre</a:t>
            </a:r>
          </a:p>
        </p:txBody>
      </p:sp>
      <p:sp>
        <p:nvSpPr>
          <p:cNvPr id="3" name="Espace réservé pour une image  2">
            <a:extLst>
              <a:ext uri="{FF2B5EF4-FFF2-40B4-BE49-F238E27FC236}">
                <a16:creationId xmlns:a16="http://schemas.microsoft.com/office/drawing/2014/main" id="{1CC45DDE-DE0D-A1EA-BA4C-B4D5C6378A18}"/>
              </a:ext>
            </a:extLst>
          </p:cNvPr>
          <p:cNvSpPr>
            <a:spLocks noGrp="1"/>
          </p:cNvSpPr>
          <p:nvPr>
            <p:ph type="pic" idx="1"/>
          </p:nvPr>
        </p:nvSpPr>
        <p:spPr>
          <a:xfrm>
            <a:off x="3213847" y="1503081"/>
            <a:ext cx="3827085" cy="7418740"/>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lang="fr-FR"/>
          </a:p>
        </p:txBody>
      </p:sp>
      <p:sp>
        <p:nvSpPr>
          <p:cNvPr id="4" name="Espace réservé du texte 3">
            <a:extLst>
              <a:ext uri="{FF2B5EF4-FFF2-40B4-BE49-F238E27FC236}">
                <a16:creationId xmlns:a16="http://schemas.microsoft.com/office/drawing/2014/main" id="{F40307F9-D330-08F3-C913-E1C3D0D8BDF8}"/>
              </a:ext>
            </a:extLst>
          </p:cNvPr>
          <p:cNvSpPr>
            <a:spLocks noGrp="1"/>
          </p:cNvSpPr>
          <p:nvPr>
            <p:ph type="body" sz="half" idx="2"/>
          </p:nvPr>
        </p:nvSpPr>
        <p:spPr>
          <a:xfrm>
            <a:off x="520712" y="3131820"/>
            <a:ext cx="2438192" cy="5802084"/>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00B8709-A0F3-9C06-5F74-633BAF412EB2}"/>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6" name="Espace réservé du pied de page 5">
            <a:extLst>
              <a:ext uri="{FF2B5EF4-FFF2-40B4-BE49-F238E27FC236}">
                <a16:creationId xmlns:a16="http://schemas.microsoft.com/office/drawing/2014/main" id="{26519C30-4992-BDBC-2A5D-C09B6F291D7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E23FFFF-FA01-F7EF-59C5-75B712999E63}"/>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1538227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18F262-3157-CD60-1AD9-60DC2954DE7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541F055-01AC-7C14-9786-F9EE3083D39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A915500-8B55-0917-548F-02FB1F476AE5}"/>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B59FD8DA-2383-6608-6FD0-BE69062590C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B892D7-279E-81B6-00FA-E5526106DDA3}"/>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3606389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FD6BCCE-BC35-71E7-52F8-62234DD50D45}"/>
              </a:ext>
            </a:extLst>
          </p:cNvPr>
          <p:cNvSpPr>
            <a:spLocks noGrp="1"/>
          </p:cNvSpPr>
          <p:nvPr>
            <p:ph type="title" orient="vert"/>
          </p:nvPr>
        </p:nvSpPr>
        <p:spPr>
          <a:xfrm>
            <a:off x="5409892" y="555801"/>
            <a:ext cx="1630055" cy="8846909"/>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D334C88-75A7-36A7-B73F-D45347887E26}"/>
              </a:ext>
            </a:extLst>
          </p:cNvPr>
          <p:cNvSpPr>
            <a:spLocks noGrp="1"/>
          </p:cNvSpPr>
          <p:nvPr>
            <p:ph type="body" orient="vert" idx="1"/>
          </p:nvPr>
        </p:nvSpPr>
        <p:spPr>
          <a:xfrm>
            <a:off x="519728" y="555801"/>
            <a:ext cx="4795669" cy="884690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A1F7641-1BE7-E023-DB51-51378C6B3AA8}"/>
              </a:ext>
            </a:extLst>
          </p:cNvPr>
          <p:cNvSpPr>
            <a:spLocks noGrp="1"/>
          </p:cNvSpPr>
          <p:nvPr>
            <p:ph type="dt" sz="half" idx="10"/>
          </p:nvPr>
        </p:nvSpPr>
        <p:spPr/>
        <p:txBody>
          <a:bodyPr/>
          <a:lstStyle/>
          <a:p>
            <a:fld id="{194231BF-FB33-4DE2-B6B5-C2A00643C5AC}"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94922CC0-D3F2-5874-4EE0-96F2BB83DD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997737-8077-9DDC-0DC4-F1E3C5E33105}"/>
              </a:ext>
            </a:extLst>
          </p:cNvPr>
          <p:cNvSpPr>
            <a:spLocks noGrp="1"/>
          </p:cNvSpPr>
          <p:nvPr>
            <p:ph type="sldNum" sz="quarter" idx="12"/>
          </p:nvPr>
        </p:nvSpPr>
        <p:spPr/>
        <p:txBody>
          <a:bodyPr/>
          <a:lstStyle/>
          <a:p>
            <a:fld id="{633AA619-DF5D-4FE9-815E-03D2EE080217}" type="slidenum">
              <a:rPr lang="fr-FR" smtClean="0"/>
              <a:t>‹N°›</a:t>
            </a:fld>
            <a:endParaRPr lang="fr-FR"/>
          </a:p>
        </p:txBody>
      </p:sp>
    </p:spTree>
    <p:extLst>
      <p:ext uri="{BB962C8B-B14F-4D97-AF65-F5344CB8AC3E}">
        <p14:creationId xmlns:p14="http://schemas.microsoft.com/office/powerpoint/2010/main" val="3168331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AD6C8A6-AD03-75A4-A6D2-B1EE8B523C34}"/>
              </a:ext>
            </a:extLst>
          </p:cNvPr>
          <p:cNvSpPr>
            <a:spLocks noGrp="1"/>
          </p:cNvSpPr>
          <p:nvPr>
            <p:ph type="title"/>
          </p:nvPr>
        </p:nvSpPr>
        <p:spPr>
          <a:xfrm>
            <a:off x="519728" y="555802"/>
            <a:ext cx="6520220" cy="2017801"/>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742DC8B-6795-D137-6161-AE8628E1F6C9}"/>
              </a:ext>
            </a:extLst>
          </p:cNvPr>
          <p:cNvSpPr>
            <a:spLocks noGrp="1"/>
          </p:cNvSpPr>
          <p:nvPr>
            <p:ph type="body" idx="1"/>
          </p:nvPr>
        </p:nvSpPr>
        <p:spPr>
          <a:xfrm>
            <a:off x="519728" y="2779007"/>
            <a:ext cx="6520220" cy="662370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5D1E534-D9E0-8F8A-09AF-2F8AF7646A31}"/>
              </a:ext>
            </a:extLst>
          </p:cNvPr>
          <p:cNvSpPr>
            <a:spLocks noGrp="1"/>
          </p:cNvSpPr>
          <p:nvPr>
            <p:ph type="dt" sz="half" idx="2"/>
          </p:nvPr>
        </p:nvSpPr>
        <p:spPr>
          <a:xfrm>
            <a:off x="519728" y="9675778"/>
            <a:ext cx="1700927" cy="555801"/>
          </a:xfrm>
          <a:prstGeom prst="rect">
            <a:avLst/>
          </a:prstGeom>
        </p:spPr>
        <p:txBody>
          <a:bodyPr vert="horz" lIns="91440" tIns="45720" rIns="91440" bIns="45720" rtlCol="0" anchor="ctr"/>
          <a:lstStyle>
            <a:lvl1pPr algn="l">
              <a:defRPr sz="744">
                <a:solidFill>
                  <a:schemeClr val="tx1">
                    <a:tint val="75000"/>
                  </a:schemeClr>
                </a:solidFill>
              </a:defRPr>
            </a:lvl1pPr>
          </a:lstStyle>
          <a:p>
            <a:fld id="{194231BF-FB33-4DE2-B6B5-C2A00643C5AC}"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1CC08B9C-7CE2-4493-FE1F-0A4842B2E0C7}"/>
              </a:ext>
            </a:extLst>
          </p:cNvPr>
          <p:cNvSpPr>
            <a:spLocks noGrp="1"/>
          </p:cNvSpPr>
          <p:nvPr>
            <p:ph type="ftr" sz="quarter" idx="3"/>
          </p:nvPr>
        </p:nvSpPr>
        <p:spPr>
          <a:xfrm>
            <a:off x="2504143" y="9675778"/>
            <a:ext cx="2551390" cy="555801"/>
          </a:xfrm>
          <a:prstGeom prst="rect">
            <a:avLst/>
          </a:prstGeom>
        </p:spPr>
        <p:txBody>
          <a:bodyPr vert="horz" lIns="91440" tIns="45720" rIns="91440" bIns="45720" rtlCol="0" anchor="ctr"/>
          <a:lstStyle>
            <a:lvl1pPr algn="ctr">
              <a:defRPr sz="744">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5773232-5C97-548B-5311-C01C0C0EA932}"/>
              </a:ext>
            </a:extLst>
          </p:cNvPr>
          <p:cNvSpPr>
            <a:spLocks noGrp="1"/>
          </p:cNvSpPr>
          <p:nvPr>
            <p:ph type="sldNum" sz="quarter" idx="4"/>
          </p:nvPr>
        </p:nvSpPr>
        <p:spPr>
          <a:xfrm>
            <a:off x="5339020" y="9675778"/>
            <a:ext cx="1700927" cy="555801"/>
          </a:xfrm>
          <a:prstGeom prst="rect">
            <a:avLst/>
          </a:prstGeom>
        </p:spPr>
        <p:txBody>
          <a:bodyPr vert="horz" lIns="91440" tIns="45720" rIns="91440" bIns="45720" rtlCol="0" anchor="ctr"/>
          <a:lstStyle>
            <a:lvl1pPr algn="r">
              <a:defRPr sz="744">
                <a:solidFill>
                  <a:schemeClr val="tx1">
                    <a:tint val="75000"/>
                  </a:schemeClr>
                </a:solidFill>
              </a:defRPr>
            </a:lvl1pPr>
          </a:lstStyle>
          <a:p>
            <a:fld id="{633AA619-DF5D-4FE9-815E-03D2EE080217}" type="slidenum">
              <a:rPr lang="fr-FR" smtClean="0"/>
              <a:t>‹N°›</a:t>
            </a:fld>
            <a:endParaRPr lang="fr-FR"/>
          </a:p>
        </p:txBody>
      </p:sp>
    </p:spTree>
    <p:extLst>
      <p:ext uri="{BB962C8B-B14F-4D97-AF65-F5344CB8AC3E}">
        <p14:creationId xmlns:p14="http://schemas.microsoft.com/office/powerpoint/2010/main" val="27493990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567019" rtl="0" eaLnBrk="1" latinLnBrk="0" hangingPunct="1">
        <a:lnSpc>
          <a:spcPct val="90000"/>
        </a:lnSpc>
        <a:spcBef>
          <a:spcPct val="0"/>
        </a:spcBef>
        <a:buNone/>
        <a:defRPr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fr-FR"/>
      </a:defPPr>
      <a:lvl1pPr marL="0" algn="l" defTabSz="567019" rtl="0" eaLnBrk="1" latinLnBrk="0" hangingPunct="1">
        <a:defRPr sz="1116" kern="1200">
          <a:solidFill>
            <a:schemeClr val="tx1"/>
          </a:solidFill>
          <a:latin typeface="+mn-lt"/>
          <a:ea typeface="+mn-ea"/>
          <a:cs typeface="+mn-cs"/>
        </a:defRPr>
      </a:lvl1pPr>
      <a:lvl2pPr marL="283510" algn="l" defTabSz="567019" rtl="0" eaLnBrk="1" latinLnBrk="0" hangingPunct="1">
        <a:defRPr sz="1116" kern="1200">
          <a:solidFill>
            <a:schemeClr val="tx1"/>
          </a:solidFill>
          <a:latin typeface="+mn-lt"/>
          <a:ea typeface="+mn-ea"/>
          <a:cs typeface="+mn-cs"/>
        </a:defRPr>
      </a:lvl2pPr>
      <a:lvl3pPr marL="567019" algn="l" defTabSz="567019" rtl="0" eaLnBrk="1" latinLnBrk="0" hangingPunct="1">
        <a:defRPr sz="1116" kern="1200">
          <a:solidFill>
            <a:schemeClr val="tx1"/>
          </a:solidFill>
          <a:latin typeface="+mn-lt"/>
          <a:ea typeface="+mn-ea"/>
          <a:cs typeface="+mn-cs"/>
        </a:defRPr>
      </a:lvl3pPr>
      <a:lvl4pPr marL="850529" algn="l" defTabSz="567019" rtl="0" eaLnBrk="1" latinLnBrk="0" hangingPunct="1">
        <a:defRPr sz="1116" kern="1200">
          <a:solidFill>
            <a:schemeClr val="tx1"/>
          </a:solidFill>
          <a:latin typeface="+mn-lt"/>
          <a:ea typeface="+mn-ea"/>
          <a:cs typeface="+mn-cs"/>
        </a:defRPr>
      </a:lvl4pPr>
      <a:lvl5pPr marL="1134039" algn="l" defTabSz="567019" rtl="0" eaLnBrk="1" latinLnBrk="0" hangingPunct="1">
        <a:defRPr sz="1116" kern="1200">
          <a:solidFill>
            <a:schemeClr val="tx1"/>
          </a:solidFill>
          <a:latin typeface="+mn-lt"/>
          <a:ea typeface="+mn-ea"/>
          <a:cs typeface="+mn-cs"/>
        </a:defRPr>
      </a:lvl5pPr>
      <a:lvl6pPr marL="1417549" algn="l" defTabSz="567019" rtl="0" eaLnBrk="1" latinLnBrk="0" hangingPunct="1">
        <a:defRPr sz="1116" kern="1200">
          <a:solidFill>
            <a:schemeClr val="tx1"/>
          </a:solidFill>
          <a:latin typeface="+mn-lt"/>
          <a:ea typeface="+mn-ea"/>
          <a:cs typeface="+mn-cs"/>
        </a:defRPr>
      </a:lvl6pPr>
      <a:lvl7pPr marL="1701058" algn="l" defTabSz="567019" rtl="0" eaLnBrk="1" latinLnBrk="0" hangingPunct="1">
        <a:defRPr sz="1116" kern="1200">
          <a:solidFill>
            <a:schemeClr val="tx1"/>
          </a:solidFill>
          <a:latin typeface="+mn-lt"/>
          <a:ea typeface="+mn-ea"/>
          <a:cs typeface="+mn-cs"/>
        </a:defRPr>
      </a:lvl7pPr>
      <a:lvl8pPr marL="1984568" algn="l" defTabSz="567019" rtl="0" eaLnBrk="1" latinLnBrk="0" hangingPunct="1">
        <a:defRPr sz="1116" kern="1200">
          <a:solidFill>
            <a:schemeClr val="tx1"/>
          </a:solidFill>
          <a:latin typeface="+mn-lt"/>
          <a:ea typeface="+mn-ea"/>
          <a:cs typeface="+mn-cs"/>
        </a:defRPr>
      </a:lvl8pPr>
      <a:lvl9pPr marL="2268078" algn="l" defTabSz="567019"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a:extLst>
              <a:ext uri="{FF2B5EF4-FFF2-40B4-BE49-F238E27FC236}">
                <a16:creationId xmlns:a16="http://schemas.microsoft.com/office/drawing/2014/main" id="{25457BCC-0F69-ECD9-B2FE-6E4DE93A971E}"/>
              </a:ext>
            </a:extLst>
          </p:cNvPr>
          <p:cNvGrpSpPr/>
          <p:nvPr/>
        </p:nvGrpSpPr>
        <p:grpSpPr>
          <a:xfrm>
            <a:off x="1182100" y="1391653"/>
            <a:ext cx="5007383" cy="523220"/>
            <a:chOff x="-216566" y="2061604"/>
            <a:chExt cx="4409817" cy="315676"/>
          </a:xfrm>
        </p:grpSpPr>
        <p:sp>
          <p:nvSpPr>
            <p:cNvPr id="12" name="Rectangle : coins arrondis 11">
              <a:extLst>
                <a:ext uri="{FF2B5EF4-FFF2-40B4-BE49-F238E27FC236}">
                  <a16:creationId xmlns:a16="http://schemas.microsoft.com/office/drawing/2014/main" id="{1BEAB457-2D36-ABFA-A37B-AFAB5D9FAD11}"/>
                </a:ext>
              </a:extLst>
            </p:cNvPr>
            <p:cNvSpPr/>
            <p:nvPr/>
          </p:nvSpPr>
          <p:spPr>
            <a:xfrm>
              <a:off x="196850" y="2078623"/>
              <a:ext cx="3582987" cy="270878"/>
            </a:xfrm>
            <a:prstGeom prst="roundRect">
              <a:avLst/>
            </a:prstGeom>
            <a:solidFill>
              <a:srgbClr val="CD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61D49875-CD42-D6A3-5C1E-24F100D45808}"/>
                </a:ext>
              </a:extLst>
            </p:cNvPr>
            <p:cNvSpPr txBox="1"/>
            <p:nvPr/>
          </p:nvSpPr>
          <p:spPr>
            <a:xfrm>
              <a:off x="-216566" y="2061604"/>
              <a:ext cx="4409817" cy="315676"/>
            </a:xfrm>
            <a:prstGeom prst="rect">
              <a:avLst/>
            </a:prstGeom>
            <a:noFill/>
          </p:spPr>
          <p:txBody>
            <a:bodyPr wrap="square">
              <a:spAutoFit/>
            </a:bodyPr>
            <a:lstStyle/>
            <a:p>
              <a:pPr algn="ctr"/>
              <a:r>
                <a:rPr lang="fr-FR" sz="2800" dirty="0">
                  <a:solidFill>
                    <a:srgbClr val="00605E"/>
                  </a:solidFill>
                  <a:latin typeface="Avenir Next LT Pro Light" panose="020B0304020202020204" pitchFamily="34" charset="0"/>
                </a:rPr>
                <a:t>Mélanges de couleurs</a:t>
              </a:r>
            </a:p>
          </p:txBody>
        </p:sp>
      </p:grpSp>
      <p:sp>
        <p:nvSpPr>
          <p:cNvPr id="15" name="Espace réservé du numéro de diapositive 14">
            <a:extLst>
              <a:ext uri="{FF2B5EF4-FFF2-40B4-BE49-F238E27FC236}">
                <a16:creationId xmlns:a16="http://schemas.microsoft.com/office/drawing/2014/main" id="{280C9E71-D6E0-904C-154E-770BB48988EF}"/>
              </a:ext>
            </a:extLst>
          </p:cNvPr>
          <p:cNvSpPr>
            <a:spLocks noGrp="1"/>
          </p:cNvSpPr>
          <p:nvPr>
            <p:ph type="sldNum" sz="quarter" idx="12"/>
          </p:nvPr>
        </p:nvSpPr>
        <p:spPr/>
        <p:txBody>
          <a:bodyPr/>
          <a:lstStyle/>
          <a:p>
            <a:fld id="{633AA619-DF5D-4FE9-815E-03D2EE080217}" type="slidenum">
              <a:rPr lang="fr-FR" sz="1200" smtClean="0">
                <a:solidFill>
                  <a:srgbClr val="00605E"/>
                </a:solidFill>
                <a:latin typeface="Euphemia" panose="020B0503040102020104" pitchFamily="34" charset="0"/>
              </a:rPr>
              <a:t>1</a:t>
            </a:fld>
            <a:endParaRPr lang="fr-FR" sz="1200" dirty="0">
              <a:solidFill>
                <a:srgbClr val="00605E"/>
              </a:solidFill>
              <a:latin typeface="Euphemia" panose="020B0503040102020104" pitchFamily="34" charset="0"/>
            </a:endParaRPr>
          </a:p>
        </p:txBody>
      </p:sp>
      <p:pic>
        <p:nvPicPr>
          <p:cNvPr id="4" name="Image 3">
            <a:extLst>
              <a:ext uri="{FF2B5EF4-FFF2-40B4-BE49-F238E27FC236}">
                <a16:creationId xmlns:a16="http://schemas.microsoft.com/office/drawing/2014/main" id="{6DB967D5-8096-4D6D-4D3F-30B12E0567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894"/>
            <a:ext cx="7559675" cy="1280397"/>
          </a:xfrm>
          <a:prstGeom prst="rect">
            <a:avLst/>
          </a:prstGeom>
        </p:spPr>
      </p:pic>
      <p:sp>
        <p:nvSpPr>
          <p:cNvPr id="2" name="ZoneTexte 1">
            <a:extLst>
              <a:ext uri="{FF2B5EF4-FFF2-40B4-BE49-F238E27FC236}">
                <a16:creationId xmlns:a16="http://schemas.microsoft.com/office/drawing/2014/main" id="{7326AE75-61F6-7B06-EA49-FF2377EB7E62}"/>
              </a:ext>
            </a:extLst>
          </p:cNvPr>
          <p:cNvSpPr txBox="1"/>
          <p:nvPr/>
        </p:nvSpPr>
        <p:spPr>
          <a:xfrm>
            <a:off x="602285" y="2131403"/>
            <a:ext cx="6355104" cy="969496"/>
          </a:xfrm>
          <a:prstGeom prst="rect">
            <a:avLst/>
          </a:prstGeom>
          <a:noFill/>
        </p:spPr>
        <p:txBody>
          <a:bodyPr wrap="square">
            <a:spAutoFit/>
          </a:bodyPr>
          <a:lstStyle/>
          <a:p>
            <a:pPr algn="l">
              <a:spcAft>
                <a:spcPts val="1800"/>
              </a:spcAft>
              <a:buNone/>
            </a:pPr>
            <a:r>
              <a:rPr lang="fr-FR" sz="1400" dirty="0">
                <a:latin typeface="Avenir Next LT Pro Light" panose="020B0304020202020204" pitchFamily="34" charset="0"/>
              </a:rPr>
              <a:t>Pratiquement toutes les couleurs peuvent être obtenues à partir des 3 primaires.</a:t>
            </a:r>
          </a:p>
          <a:p>
            <a:pPr algn="l">
              <a:spcAft>
                <a:spcPts val="1800"/>
              </a:spcAft>
              <a:buNone/>
            </a:pPr>
            <a:r>
              <a:rPr lang="fr-FR" sz="1400" dirty="0">
                <a:latin typeface="Avenir Next LT Pro Light" panose="020B0304020202020204" pitchFamily="34" charset="0"/>
              </a:rPr>
              <a:t>Observons ce qui se passe si on mélange ces 3 couleurs:</a:t>
            </a:r>
          </a:p>
        </p:txBody>
      </p:sp>
      <p:sp>
        <p:nvSpPr>
          <p:cNvPr id="5" name="ZoneTexte 4">
            <a:extLst>
              <a:ext uri="{FF2B5EF4-FFF2-40B4-BE49-F238E27FC236}">
                <a16:creationId xmlns:a16="http://schemas.microsoft.com/office/drawing/2014/main" id="{CEF9AF25-3016-AC5C-8C89-5D38D2E98A40}"/>
              </a:ext>
            </a:extLst>
          </p:cNvPr>
          <p:cNvSpPr txBox="1"/>
          <p:nvPr/>
        </p:nvSpPr>
        <p:spPr>
          <a:xfrm>
            <a:off x="602285" y="3100899"/>
            <a:ext cx="6355105" cy="738664"/>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Un mélange des 3 couleurs primaires va donner un joli gris. </a:t>
            </a:r>
          </a:p>
          <a:p>
            <a:r>
              <a:rPr lang="fr-FR" sz="1400" dirty="0">
                <a:solidFill>
                  <a:srgbClr val="0F1015"/>
                </a:solidFill>
                <a:latin typeface="Avenir Next LT Pro Light" panose="020B0304020202020204" pitchFamily="34" charset="0"/>
              </a:rPr>
              <a:t>On obtiendra un gris froid bleuté si l’on dose un peu plus le bleu, un gris chaud avec un peu plus de jaune, … tout est affaire de dosage ! </a:t>
            </a:r>
            <a:endParaRPr lang="fr-FR" sz="1200" dirty="0"/>
          </a:p>
        </p:txBody>
      </p:sp>
      <p:sp>
        <p:nvSpPr>
          <p:cNvPr id="7" name="ZoneTexte 6">
            <a:extLst>
              <a:ext uri="{FF2B5EF4-FFF2-40B4-BE49-F238E27FC236}">
                <a16:creationId xmlns:a16="http://schemas.microsoft.com/office/drawing/2014/main" id="{54B9A50A-D3FA-B98C-3D57-0AFCE5A89033}"/>
              </a:ext>
            </a:extLst>
          </p:cNvPr>
          <p:cNvSpPr txBox="1"/>
          <p:nvPr/>
        </p:nvSpPr>
        <p:spPr>
          <a:xfrm>
            <a:off x="684842" y="6234450"/>
            <a:ext cx="6355105" cy="523220"/>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Si l’on mélange le jaune primaire avec du bleu chaud CYAN (plus jaune) et un rouge plutôt vermillon (plus chaud aussi), on obtiendra des marrons.  </a:t>
            </a:r>
            <a:endParaRPr lang="fr-FR" sz="1200" dirty="0"/>
          </a:p>
        </p:txBody>
      </p:sp>
      <p:pic>
        <p:nvPicPr>
          <p:cNvPr id="9" name="Image 8">
            <a:extLst>
              <a:ext uri="{FF2B5EF4-FFF2-40B4-BE49-F238E27FC236}">
                <a16:creationId xmlns:a16="http://schemas.microsoft.com/office/drawing/2014/main" id="{19C00B9C-467B-0FE5-8517-E86B4A0364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9320" y="4070395"/>
            <a:ext cx="2198243" cy="1855342"/>
          </a:xfrm>
          <a:prstGeom prst="rect">
            <a:avLst/>
          </a:prstGeom>
        </p:spPr>
      </p:pic>
      <p:pic>
        <p:nvPicPr>
          <p:cNvPr id="11" name="Image 10">
            <a:extLst>
              <a:ext uri="{FF2B5EF4-FFF2-40B4-BE49-F238E27FC236}">
                <a16:creationId xmlns:a16="http://schemas.microsoft.com/office/drawing/2014/main" id="{95D1D984-7727-715B-42E2-5890F6CC03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9320" y="6961181"/>
            <a:ext cx="2472941" cy="2137753"/>
          </a:xfrm>
          <a:prstGeom prst="rect">
            <a:avLst/>
          </a:prstGeom>
        </p:spPr>
      </p:pic>
    </p:spTree>
    <p:extLst>
      <p:ext uri="{BB962C8B-B14F-4D97-AF65-F5344CB8AC3E}">
        <p14:creationId xmlns:p14="http://schemas.microsoft.com/office/powerpoint/2010/main" val="3975285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91583-9129-F87F-BCF6-75BA48172BBE}"/>
            </a:ext>
          </a:extLst>
        </p:cNvPr>
        <p:cNvGrpSpPr/>
        <p:nvPr/>
      </p:nvGrpSpPr>
      <p:grpSpPr>
        <a:xfrm>
          <a:off x="0" y="0"/>
          <a:ext cx="0" cy="0"/>
          <a:chOff x="0" y="0"/>
          <a:chExt cx="0" cy="0"/>
        </a:xfrm>
      </p:grpSpPr>
      <p:sp>
        <p:nvSpPr>
          <p:cNvPr id="15" name="Espace réservé du numéro de diapositive 14">
            <a:extLst>
              <a:ext uri="{FF2B5EF4-FFF2-40B4-BE49-F238E27FC236}">
                <a16:creationId xmlns:a16="http://schemas.microsoft.com/office/drawing/2014/main" id="{26740F05-B6C3-2126-0988-CB5308B85DAE}"/>
              </a:ext>
            </a:extLst>
          </p:cNvPr>
          <p:cNvSpPr>
            <a:spLocks noGrp="1"/>
          </p:cNvSpPr>
          <p:nvPr>
            <p:ph type="sldNum" sz="quarter" idx="12"/>
          </p:nvPr>
        </p:nvSpPr>
        <p:spPr/>
        <p:txBody>
          <a:bodyPr/>
          <a:lstStyle/>
          <a:p>
            <a:fld id="{633AA619-DF5D-4FE9-815E-03D2EE080217}" type="slidenum">
              <a:rPr lang="fr-FR" sz="1200" smtClean="0">
                <a:solidFill>
                  <a:srgbClr val="00605E"/>
                </a:solidFill>
                <a:latin typeface="Euphemia" panose="020B0503040102020104" pitchFamily="34" charset="0"/>
              </a:rPr>
              <a:t>2</a:t>
            </a:fld>
            <a:endParaRPr lang="fr-FR" sz="1200" dirty="0">
              <a:solidFill>
                <a:srgbClr val="00605E"/>
              </a:solidFill>
              <a:latin typeface="Euphemia" panose="020B0503040102020104" pitchFamily="34" charset="0"/>
            </a:endParaRPr>
          </a:p>
        </p:txBody>
      </p:sp>
      <p:grpSp>
        <p:nvGrpSpPr>
          <p:cNvPr id="2" name="Groupe 1">
            <a:extLst>
              <a:ext uri="{FF2B5EF4-FFF2-40B4-BE49-F238E27FC236}">
                <a16:creationId xmlns:a16="http://schemas.microsoft.com/office/drawing/2014/main" id="{D3A74C17-17FE-C299-BB77-7F99B13DF67E}"/>
              </a:ext>
            </a:extLst>
          </p:cNvPr>
          <p:cNvGrpSpPr/>
          <p:nvPr/>
        </p:nvGrpSpPr>
        <p:grpSpPr>
          <a:xfrm>
            <a:off x="282408" y="917149"/>
            <a:ext cx="5714306" cy="396732"/>
            <a:chOff x="99218" y="2078623"/>
            <a:chExt cx="3778250" cy="270878"/>
          </a:xfrm>
        </p:grpSpPr>
        <p:sp>
          <p:nvSpPr>
            <p:cNvPr id="17" name="Rectangle : coins arrondis 16">
              <a:extLst>
                <a:ext uri="{FF2B5EF4-FFF2-40B4-BE49-F238E27FC236}">
                  <a16:creationId xmlns:a16="http://schemas.microsoft.com/office/drawing/2014/main" id="{895B11AC-C785-7468-CF52-256A0120C943}"/>
                </a:ext>
              </a:extLst>
            </p:cNvPr>
            <p:cNvSpPr/>
            <p:nvPr/>
          </p:nvSpPr>
          <p:spPr>
            <a:xfrm>
              <a:off x="196850" y="2078623"/>
              <a:ext cx="3582987" cy="270878"/>
            </a:xfrm>
            <a:prstGeom prst="roundRect">
              <a:avLst/>
            </a:prstGeom>
            <a:solidFill>
              <a:srgbClr val="CD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72EC8A42-B284-222D-C89F-EAAF14F48BE1}"/>
                </a:ext>
              </a:extLst>
            </p:cNvPr>
            <p:cNvSpPr txBox="1"/>
            <p:nvPr/>
          </p:nvSpPr>
          <p:spPr>
            <a:xfrm>
              <a:off x="99218" y="2082798"/>
              <a:ext cx="3778250" cy="252170"/>
            </a:xfrm>
            <a:prstGeom prst="rect">
              <a:avLst/>
            </a:prstGeom>
            <a:noFill/>
          </p:spPr>
          <p:txBody>
            <a:bodyPr wrap="square">
              <a:spAutoFit/>
            </a:bodyPr>
            <a:lstStyle/>
            <a:p>
              <a:pPr algn="ctr"/>
              <a:r>
                <a:rPr lang="fr-FR" dirty="0">
                  <a:solidFill>
                    <a:srgbClr val="00605E"/>
                  </a:solidFill>
                  <a:latin typeface="Avenir Next LT Pro Light" panose="020B0304020202020204" pitchFamily="34" charset="0"/>
                </a:rPr>
                <a:t>Pour obtenir des couleurs lumineuses :</a:t>
              </a:r>
            </a:p>
          </p:txBody>
        </p:sp>
      </p:grpSp>
      <p:sp>
        <p:nvSpPr>
          <p:cNvPr id="4" name="ZoneTexte 3">
            <a:extLst>
              <a:ext uri="{FF2B5EF4-FFF2-40B4-BE49-F238E27FC236}">
                <a16:creationId xmlns:a16="http://schemas.microsoft.com/office/drawing/2014/main" id="{1025B6F3-6801-B70D-320A-BDA505376927}"/>
              </a:ext>
            </a:extLst>
          </p:cNvPr>
          <p:cNvSpPr txBox="1"/>
          <p:nvPr/>
        </p:nvSpPr>
        <p:spPr>
          <a:xfrm>
            <a:off x="358288" y="1724065"/>
            <a:ext cx="6355105" cy="1354217"/>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Ce que l’on vient d’obtenir est essentiel pour comprendre comment garder la luminosité des mélanges : </a:t>
            </a:r>
          </a:p>
          <a:p>
            <a:r>
              <a:rPr lang="fr-FR" b="1" dirty="0">
                <a:solidFill>
                  <a:srgbClr val="0F1015"/>
                </a:solidFill>
                <a:latin typeface="Avenir Next LT Pro Light" panose="020B0304020202020204" pitchFamily="34" charset="0"/>
              </a:rPr>
              <a:t>Si mon mélange contient un peu /beaucoup…  des 3 pigments primaires, j’obtiendrai une couleur tirant vers le gris ou le marron.   </a:t>
            </a:r>
            <a:endParaRPr lang="fr-FR" b="1" dirty="0"/>
          </a:p>
        </p:txBody>
      </p:sp>
      <p:sp>
        <p:nvSpPr>
          <p:cNvPr id="5" name="ZoneTexte 4">
            <a:extLst>
              <a:ext uri="{FF2B5EF4-FFF2-40B4-BE49-F238E27FC236}">
                <a16:creationId xmlns:a16="http://schemas.microsoft.com/office/drawing/2014/main" id="{0BF87738-3002-D4E9-B747-6B24D71E56E3}"/>
              </a:ext>
            </a:extLst>
          </p:cNvPr>
          <p:cNvSpPr txBox="1"/>
          <p:nvPr/>
        </p:nvSpPr>
        <p:spPr>
          <a:xfrm>
            <a:off x="358288" y="3230307"/>
            <a:ext cx="6355105" cy="769441"/>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Si je veux obtenir une </a:t>
            </a:r>
            <a:r>
              <a:rPr lang="fr-FR" sz="1600" b="1" dirty="0">
                <a:solidFill>
                  <a:srgbClr val="0F1015"/>
                </a:solidFill>
                <a:latin typeface="Avenir Next LT Pro Light" panose="020B0304020202020204" pitchFamily="34" charset="0"/>
              </a:rPr>
              <a:t>couleur lumineuse et transparente</a:t>
            </a:r>
            <a:r>
              <a:rPr lang="fr-FR" sz="1400" dirty="0">
                <a:solidFill>
                  <a:srgbClr val="0F1015"/>
                </a:solidFill>
                <a:latin typeface="Avenir Next LT Pro Light" panose="020B0304020202020204" pitchFamily="34" charset="0"/>
              </a:rPr>
              <a:t>, je dois limiter le nombre de pigments mélangés et surtout veiller à éviter d’inclure des couleurs complémentaires.</a:t>
            </a:r>
            <a:endParaRPr lang="fr-FR" sz="1200" dirty="0"/>
          </a:p>
        </p:txBody>
      </p:sp>
      <p:grpSp>
        <p:nvGrpSpPr>
          <p:cNvPr id="8" name="Groupe 7">
            <a:extLst>
              <a:ext uri="{FF2B5EF4-FFF2-40B4-BE49-F238E27FC236}">
                <a16:creationId xmlns:a16="http://schemas.microsoft.com/office/drawing/2014/main" id="{D3727A45-9002-DE72-3ECA-B51630C18A5A}"/>
              </a:ext>
            </a:extLst>
          </p:cNvPr>
          <p:cNvGrpSpPr/>
          <p:nvPr/>
        </p:nvGrpSpPr>
        <p:grpSpPr>
          <a:xfrm>
            <a:off x="358288" y="4122133"/>
            <a:ext cx="3703393" cy="2511219"/>
            <a:chOff x="271706" y="2911681"/>
            <a:chExt cx="3703393" cy="2511219"/>
          </a:xfrm>
        </p:grpSpPr>
        <p:sp>
          <p:nvSpPr>
            <p:cNvPr id="7" name="ZoneTexte 6">
              <a:extLst>
                <a:ext uri="{FF2B5EF4-FFF2-40B4-BE49-F238E27FC236}">
                  <a16:creationId xmlns:a16="http://schemas.microsoft.com/office/drawing/2014/main" id="{3B2254C6-4B10-731F-4B1B-600E2EF76870}"/>
                </a:ext>
              </a:extLst>
            </p:cNvPr>
            <p:cNvSpPr txBox="1"/>
            <p:nvPr/>
          </p:nvSpPr>
          <p:spPr>
            <a:xfrm>
              <a:off x="407340" y="2911681"/>
              <a:ext cx="3567759" cy="2462213"/>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Je veux fabriquer un orange </a:t>
              </a:r>
            </a:p>
            <a:p>
              <a:r>
                <a:rPr lang="fr-FR" sz="1400" dirty="0">
                  <a:solidFill>
                    <a:srgbClr val="0F1015"/>
                  </a:solidFill>
                  <a:latin typeface="Avenir Next LT Pro Light" panose="020B0304020202020204" pitchFamily="34" charset="0"/>
                </a:rPr>
                <a:t>(jaune + rouge)</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OK pour les jaunes primaires et ceux qui sont chauds, mais ne surtout pas prendre un jaune citron (qui contient un peu de vert)</a:t>
              </a:r>
            </a:p>
            <a:p>
              <a:r>
                <a:rPr lang="fr-FR" sz="1400" dirty="0">
                  <a:solidFill>
                    <a:srgbClr val="0F1015"/>
                  </a:solidFill>
                  <a:latin typeface="Avenir Next LT Pro Light" panose="020B0304020202020204" pitchFamily="34" charset="0"/>
                </a:rPr>
                <a:t>OK pour les rouges chauds, les vermillons, mais ne surtout pas prendre un rouge violacé (qui contiendrait un peu de bleu).</a:t>
              </a:r>
              <a:endParaRPr lang="fr-FR" sz="1200" dirty="0"/>
            </a:p>
          </p:txBody>
        </p:sp>
        <p:sp>
          <p:nvSpPr>
            <p:cNvPr id="9" name="Rectangle : coins arrondis 8">
              <a:extLst>
                <a:ext uri="{FF2B5EF4-FFF2-40B4-BE49-F238E27FC236}">
                  <a16:creationId xmlns:a16="http://schemas.microsoft.com/office/drawing/2014/main" id="{41419757-7FAD-1BB7-ADD0-C1374960688E}"/>
                </a:ext>
              </a:extLst>
            </p:cNvPr>
            <p:cNvSpPr/>
            <p:nvPr/>
          </p:nvSpPr>
          <p:spPr>
            <a:xfrm>
              <a:off x="271706" y="2911681"/>
              <a:ext cx="3627194" cy="2511219"/>
            </a:xfrm>
            <a:prstGeom prst="roundRect">
              <a:avLst/>
            </a:prstGeom>
            <a:noFill/>
            <a:ln w="28575">
              <a:solidFill>
                <a:srgbClr val="23B6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8" name="Groupe 37">
            <a:extLst>
              <a:ext uri="{FF2B5EF4-FFF2-40B4-BE49-F238E27FC236}">
                <a16:creationId xmlns:a16="http://schemas.microsoft.com/office/drawing/2014/main" id="{FBF398E9-210D-33B1-58C9-50FBB3700FC9}"/>
              </a:ext>
            </a:extLst>
          </p:cNvPr>
          <p:cNvGrpSpPr/>
          <p:nvPr/>
        </p:nvGrpSpPr>
        <p:grpSpPr>
          <a:xfrm>
            <a:off x="4393572" y="4501148"/>
            <a:ext cx="2531358" cy="758074"/>
            <a:chOff x="4393572" y="4205098"/>
            <a:chExt cx="2531358" cy="758074"/>
          </a:xfrm>
        </p:grpSpPr>
        <p:grpSp>
          <p:nvGrpSpPr>
            <p:cNvPr id="33" name="Groupe 32">
              <a:extLst>
                <a:ext uri="{FF2B5EF4-FFF2-40B4-BE49-F238E27FC236}">
                  <a16:creationId xmlns:a16="http://schemas.microsoft.com/office/drawing/2014/main" id="{3DD53DEC-D888-B97B-D36A-4B38CF88C5C4}"/>
                </a:ext>
              </a:extLst>
            </p:cNvPr>
            <p:cNvGrpSpPr/>
            <p:nvPr/>
          </p:nvGrpSpPr>
          <p:grpSpPr>
            <a:xfrm>
              <a:off x="4393572" y="4205098"/>
              <a:ext cx="2413758" cy="676275"/>
              <a:chOff x="2286098" y="6950073"/>
              <a:chExt cx="2413758" cy="676275"/>
            </a:xfrm>
          </p:grpSpPr>
          <p:pic>
            <p:nvPicPr>
              <p:cNvPr id="11" name="Image 10">
                <a:extLst>
                  <a:ext uri="{FF2B5EF4-FFF2-40B4-BE49-F238E27FC236}">
                    <a16:creationId xmlns:a16="http://schemas.microsoft.com/office/drawing/2014/main" id="{A4E10620-84AA-20EC-9572-B31CB4F8E72D}"/>
                  </a:ext>
                </a:extLst>
              </p:cNvPr>
              <p:cNvPicPr>
                <a:picLocks noChangeAspect="1"/>
              </p:cNvPicPr>
              <p:nvPr/>
            </p:nvPicPr>
            <p:blipFill>
              <a:blip r:embed="rId2"/>
              <a:stretch>
                <a:fillRect/>
              </a:stretch>
            </p:blipFill>
            <p:spPr>
              <a:xfrm>
                <a:off x="2286098" y="6950073"/>
                <a:ext cx="723900" cy="676275"/>
              </a:xfrm>
              <a:prstGeom prst="ellipse">
                <a:avLst/>
              </a:prstGeom>
              <a:ln>
                <a:noFill/>
              </a:ln>
              <a:effectLst>
                <a:softEdge rad="112500"/>
              </a:effectLst>
            </p:spPr>
          </p:pic>
          <p:pic>
            <p:nvPicPr>
              <p:cNvPr id="14" name="Image 13">
                <a:extLst>
                  <a:ext uri="{FF2B5EF4-FFF2-40B4-BE49-F238E27FC236}">
                    <a16:creationId xmlns:a16="http://schemas.microsoft.com/office/drawing/2014/main" id="{E80EDA76-39CD-CFC4-9EC1-1864FDA56E81}"/>
                  </a:ext>
                </a:extLst>
              </p:cNvPr>
              <p:cNvPicPr>
                <a:picLocks noChangeAspect="1"/>
              </p:cNvPicPr>
              <p:nvPr/>
            </p:nvPicPr>
            <p:blipFill>
              <a:blip r:embed="rId3"/>
              <a:stretch>
                <a:fillRect/>
              </a:stretch>
            </p:blipFill>
            <p:spPr>
              <a:xfrm>
                <a:off x="3169127" y="6975474"/>
                <a:ext cx="733425" cy="628650"/>
              </a:xfrm>
              <a:prstGeom prst="ellipse">
                <a:avLst/>
              </a:prstGeom>
              <a:ln>
                <a:noFill/>
              </a:ln>
              <a:effectLst>
                <a:softEdge rad="112500"/>
              </a:effectLst>
            </p:spPr>
          </p:pic>
          <p:pic>
            <p:nvPicPr>
              <p:cNvPr id="20" name="Image 19">
                <a:extLst>
                  <a:ext uri="{FF2B5EF4-FFF2-40B4-BE49-F238E27FC236}">
                    <a16:creationId xmlns:a16="http://schemas.microsoft.com/office/drawing/2014/main" id="{5104CDA3-79A9-4E41-BF9D-15E98BE664DE}"/>
                  </a:ext>
                </a:extLst>
              </p:cNvPr>
              <p:cNvPicPr>
                <a:picLocks noChangeAspect="1"/>
              </p:cNvPicPr>
              <p:nvPr/>
            </p:nvPicPr>
            <p:blipFill>
              <a:blip r:embed="rId4"/>
              <a:stretch>
                <a:fillRect/>
              </a:stretch>
            </p:blipFill>
            <p:spPr>
              <a:xfrm>
                <a:off x="4061681" y="7021510"/>
                <a:ext cx="638175" cy="542925"/>
              </a:xfrm>
              <a:prstGeom prst="ellipse">
                <a:avLst/>
              </a:prstGeom>
              <a:ln>
                <a:noFill/>
              </a:ln>
              <a:effectLst>
                <a:softEdge rad="112500"/>
              </a:effectLst>
            </p:spPr>
          </p:pic>
        </p:grpSp>
        <p:sp>
          <p:nvSpPr>
            <p:cNvPr id="37" name="ZoneTexte 36">
              <a:extLst>
                <a:ext uri="{FF2B5EF4-FFF2-40B4-BE49-F238E27FC236}">
                  <a16:creationId xmlns:a16="http://schemas.microsoft.com/office/drawing/2014/main" id="{CAC0C0FA-2A75-75F6-B3CA-4239FCAF2F51}"/>
                </a:ext>
              </a:extLst>
            </p:cNvPr>
            <p:cNvSpPr txBox="1"/>
            <p:nvPr/>
          </p:nvSpPr>
          <p:spPr>
            <a:xfrm>
              <a:off x="4448930" y="4701562"/>
              <a:ext cx="2476000" cy="261610"/>
            </a:xfrm>
            <a:prstGeom prst="rect">
              <a:avLst/>
            </a:prstGeom>
            <a:noFill/>
          </p:spPr>
          <p:txBody>
            <a:bodyPr wrap="square">
              <a:spAutoFit/>
            </a:bodyPr>
            <a:lstStyle/>
            <a:p>
              <a:r>
                <a:rPr lang="fr-FR" sz="1100" dirty="0">
                  <a:solidFill>
                    <a:srgbClr val="0F1015"/>
                  </a:solidFill>
                  <a:latin typeface="Avenir Next LT Pro Light" panose="020B0304020202020204" pitchFamily="34" charset="0"/>
                </a:rPr>
                <a:t>Citron              primaire           indien</a:t>
              </a:r>
              <a:endParaRPr lang="fr-FR" sz="1100" dirty="0"/>
            </a:p>
          </p:txBody>
        </p:sp>
      </p:grpSp>
      <p:grpSp>
        <p:nvGrpSpPr>
          <p:cNvPr id="41" name="Groupe 40">
            <a:extLst>
              <a:ext uri="{FF2B5EF4-FFF2-40B4-BE49-F238E27FC236}">
                <a16:creationId xmlns:a16="http://schemas.microsoft.com/office/drawing/2014/main" id="{D6ADD782-5B19-691C-8F42-A6FF014647E3}"/>
              </a:ext>
            </a:extLst>
          </p:cNvPr>
          <p:cNvGrpSpPr/>
          <p:nvPr/>
        </p:nvGrpSpPr>
        <p:grpSpPr>
          <a:xfrm>
            <a:off x="4393572" y="5615770"/>
            <a:ext cx="2476000" cy="723418"/>
            <a:chOff x="4393572" y="5615770"/>
            <a:chExt cx="2476000" cy="723418"/>
          </a:xfrm>
        </p:grpSpPr>
        <p:grpSp>
          <p:nvGrpSpPr>
            <p:cNvPr id="34" name="Groupe 33">
              <a:extLst>
                <a:ext uri="{FF2B5EF4-FFF2-40B4-BE49-F238E27FC236}">
                  <a16:creationId xmlns:a16="http://schemas.microsoft.com/office/drawing/2014/main" id="{F74EC870-882B-9AF9-62A8-0243D6544AD1}"/>
                </a:ext>
              </a:extLst>
            </p:cNvPr>
            <p:cNvGrpSpPr/>
            <p:nvPr/>
          </p:nvGrpSpPr>
          <p:grpSpPr>
            <a:xfrm>
              <a:off x="4393572" y="5615770"/>
              <a:ext cx="2345855" cy="628650"/>
              <a:chOff x="2277801" y="7874792"/>
              <a:chExt cx="2345855" cy="628650"/>
            </a:xfrm>
          </p:grpSpPr>
          <p:pic>
            <p:nvPicPr>
              <p:cNvPr id="22" name="Image 21">
                <a:extLst>
                  <a:ext uri="{FF2B5EF4-FFF2-40B4-BE49-F238E27FC236}">
                    <a16:creationId xmlns:a16="http://schemas.microsoft.com/office/drawing/2014/main" id="{E2D5346F-A2E6-92B2-5EEE-FBD0780245DC}"/>
                  </a:ext>
                </a:extLst>
              </p:cNvPr>
              <p:cNvPicPr>
                <a:picLocks noChangeAspect="1"/>
              </p:cNvPicPr>
              <p:nvPr/>
            </p:nvPicPr>
            <p:blipFill>
              <a:blip r:embed="rId5"/>
              <a:stretch>
                <a:fillRect/>
              </a:stretch>
            </p:blipFill>
            <p:spPr>
              <a:xfrm>
                <a:off x="3092927" y="7874792"/>
                <a:ext cx="704851" cy="628650"/>
              </a:xfrm>
              <a:prstGeom prst="ellipse">
                <a:avLst/>
              </a:prstGeom>
              <a:ln>
                <a:noFill/>
              </a:ln>
              <a:effectLst>
                <a:softEdge rad="112500"/>
              </a:effectLst>
            </p:spPr>
          </p:pic>
          <p:pic>
            <p:nvPicPr>
              <p:cNvPr id="24" name="Image 23">
                <a:extLst>
                  <a:ext uri="{FF2B5EF4-FFF2-40B4-BE49-F238E27FC236}">
                    <a16:creationId xmlns:a16="http://schemas.microsoft.com/office/drawing/2014/main" id="{F9F18EDD-CA16-E4A3-A506-503D39774374}"/>
                  </a:ext>
                </a:extLst>
              </p:cNvPr>
              <p:cNvPicPr>
                <a:picLocks noChangeAspect="1"/>
              </p:cNvPicPr>
              <p:nvPr/>
            </p:nvPicPr>
            <p:blipFill>
              <a:blip r:embed="rId6"/>
              <a:stretch>
                <a:fillRect/>
              </a:stretch>
            </p:blipFill>
            <p:spPr>
              <a:xfrm>
                <a:off x="2277801" y="7874792"/>
                <a:ext cx="704850" cy="609600"/>
              </a:xfrm>
              <a:prstGeom prst="ellipse">
                <a:avLst/>
              </a:prstGeom>
              <a:ln>
                <a:noFill/>
              </a:ln>
              <a:effectLst>
                <a:softEdge rad="112500"/>
              </a:effectLst>
            </p:spPr>
          </p:pic>
          <p:pic>
            <p:nvPicPr>
              <p:cNvPr id="26" name="Image 25">
                <a:extLst>
                  <a:ext uri="{FF2B5EF4-FFF2-40B4-BE49-F238E27FC236}">
                    <a16:creationId xmlns:a16="http://schemas.microsoft.com/office/drawing/2014/main" id="{90AF9168-0F67-C432-A282-7B2A504A9AAE}"/>
                  </a:ext>
                </a:extLst>
              </p:cNvPr>
              <p:cNvPicPr>
                <a:picLocks noChangeAspect="1"/>
              </p:cNvPicPr>
              <p:nvPr/>
            </p:nvPicPr>
            <p:blipFill>
              <a:blip r:embed="rId7"/>
              <a:stretch>
                <a:fillRect/>
              </a:stretch>
            </p:blipFill>
            <p:spPr>
              <a:xfrm>
                <a:off x="3985481" y="7874792"/>
                <a:ext cx="638175" cy="628650"/>
              </a:xfrm>
              <a:prstGeom prst="ellipse">
                <a:avLst/>
              </a:prstGeom>
              <a:ln>
                <a:noFill/>
              </a:ln>
              <a:effectLst>
                <a:softEdge rad="112500"/>
              </a:effectLst>
            </p:spPr>
          </p:pic>
        </p:grpSp>
        <p:sp>
          <p:nvSpPr>
            <p:cNvPr id="39" name="ZoneTexte 38">
              <a:extLst>
                <a:ext uri="{FF2B5EF4-FFF2-40B4-BE49-F238E27FC236}">
                  <a16:creationId xmlns:a16="http://schemas.microsoft.com/office/drawing/2014/main" id="{032E4752-4EED-2903-9905-53EBEDA004BE}"/>
                </a:ext>
              </a:extLst>
            </p:cNvPr>
            <p:cNvSpPr txBox="1"/>
            <p:nvPr/>
          </p:nvSpPr>
          <p:spPr>
            <a:xfrm>
              <a:off x="4393572" y="6077578"/>
              <a:ext cx="2476000" cy="261610"/>
            </a:xfrm>
            <a:prstGeom prst="rect">
              <a:avLst/>
            </a:prstGeom>
            <a:noFill/>
          </p:spPr>
          <p:txBody>
            <a:bodyPr wrap="square">
              <a:spAutoFit/>
            </a:bodyPr>
            <a:lstStyle/>
            <a:p>
              <a:r>
                <a:rPr lang="fr-FR" sz="1100" dirty="0">
                  <a:solidFill>
                    <a:srgbClr val="0F1015"/>
                  </a:solidFill>
                  <a:latin typeface="Avenir Next LT Pro Light" panose="020B0304020202020204" pitchFamily="34" charset="0"/>
                </a:rPr>
                <a:t>Vermillon       primaire         garance</a:t>
              </a:r>
              <a:endParaRPr lang="fr-FR" sz="1100" dirty="0"/>
            </a:p>
          </p:txBody>
        </p:sp>
      </p:grpSp>
      <p:grpSp>
        <p:nvGrpSpPr>
          <p:cNvPr id="42" name="Groupe 41">
            <a:extLst>
              <a:ext uri="{FF2B5EF4-FFF2-40B4-BE49-F238E27FC236}">
                <a16:creationId xmlns:a16="http://schemas.microsoft.com/office/drawing/2014/main" id="{029B2360-6BD4-768D-35AC-872E8CAA9376}"/>
              </a:ext>
            </a:extLst>
          </p:cNvPr>
          <p:cNvGrpSpPr/>
          <p:nvPr/>
        </p:nvGrpSpPr>
        <p:grpSpPr>
          <a:xfrm>
            <a:off x="549280" y="8817088"/>
            <a:ext cx="2476000" cy="786825"/>
            <a:chOff x="1572407" y="7115552"/>
            <a:chExt cx="2476000" cy="786825"/>
          </a:xfrm>
        </p:grpSpPr>
        <p:grpSp>
          <p:nvGrpSpPr>
            <p:cNvPr id="35" name="Groupe 34">
              <a:extLst>
                <a:ext uri="{FF2B5EF4-FFF2-40B4-BE49-F238E27FC236}">
                  <a16:creationId xmlns:a16="http://schemas.microsoft.com/office/drawing/2014/main" id="{98CBE679-5CA8-182C-58DD-76CC4E1DDF79}"/>
                </a:ext>
              </a:extLst>
            </p:cNvPr>
            <p:cNvGrpSpPr/>
            <p:nvPr/>
          </p:nvGrpSpPr>
          <p:grpSpPr>
            <a:xfrm>
              <a:off x="1572407" y="7115552"/>
              <a:ext cx="2322328" cy="706535"/>
              <a:chOff x="2277801" y="8791418"/>
              <a:chExt cx="2322328" cy="706535"/>
            </a:xfrm>
          </p:grpSpPr>
          <p:pic>
            <p:nvPicPr>
              <p:cNvPr id="28" name="Image 27">
                <a:extLst>
                  <a:ext uri="{FF2B5EF4-FFF2-40B4-BE49-F238E27FC236}">
                    <a16:creationId xmlns:a16="http://schemas.microsoft.com/office/drawing/2014/main" id="{CAA0F0C1-9057-FA79-611B-4DAD7E82E669}"/>
                  </a:ext>
                </a:extLst>
              </p:cNvPr>
              <p:cNvPicPr>
                <a:picLocks noChangeAspect="1"/>
              </p:cNvPicPr>
              <p:nvPr/>
            </p:nvPicPr>
            <p:blipFill>
              <a:blip r:embed="rId8"/>
              <a:stretch>
                <a:fillRect/>
              </a:stretch>
            </p:blipFill>
            <p:spPr>
              <a:xfrm>
                <a:off x="3103562" y="8837504"/>
                <a:ext cx="676275" cy="609934"/>
              </a:xfrm>
              <a:prstGeom prst="ellipse">
                <a:avLst/>
              </a:prstGeom>
              <a:ln>
                <a:noFill/>
              </a:ln>
              <a:effectLst>
                <a:softEdge rad="112500"/>
              </a:effectLst>
            </p:spPr>
          </p:pic>
          <p:pic>
            <p:nvPicPr>
              <p:cNvPr id="30" name="Image 29">
                <a:extLst>
                  <a:ext uri="{FF2B5EF4-FFF2-40B4-BE49-F238E27FC236}">
                    <a16:creationId xmlns:a16="http://schemas.microsoft.com/office/drawing/2014/main" id="{BDFD8BA4-B777-BC90-3BD7-6079AE821C35}"/>
                  </a:ext>
                </a:extLst>
              </p:cNvPr>
              <p:cNvPicPr>
                <a:picLocks noChangeAspect="1"/>
              </p:cNvPicPr>
              <p:nvPr/>
            </p:nvPicPr>
            <p:blipFill>
              <a:blip r:embed="rId9"/>
              <a:stretch>
                <a:fillRect/>
              </a:stretch>
            </p:blipFill>
            <p:spPr>
              <a:xfrm>
                <a:off x="2277801" y="8791418"/>
                <a:ext cx="681746" cy="656020"/>
              </a:xfrm>
              <a:prstGeom prst="ellipse">
                <a:avLst/>
              </a:prstGeom>
              <a:ln>
                <a:noFill/>
              </a:ln>
              <a:effectLst>
                <a:softEdge rad="112500"/>
              </a:effectLst>
            </p:spPr>
          </p:pic>
          <p:pic>
            <p:nvPicPr>
              <p:cNvPr id="32" name="Image 31">
                <a:extLst>
                  <a:ext uri="{FF2B5EF4-FFF2-40B4-BE49-F238E27FC236}">
                    <a16:creationId xmlns:a16="http://schemas.microsoft.com/office/drawing/2014/main" id="{AED8142A-D7D5-61AD-E39F-F770605C06AE}"/>
                  </a:ext>
                </a:extLst>
              </p:cNvPr>
              <p:cNvPicPr>
                <a:picLocks noChangeAspect="1"/>
              </p:cNvPicPr>
              <p:nvPr/>
            </p:nvPicPr>
            <p:blipFill>
              <a:blip r:embed="rId10"/>
              <a:stretch>
                <a:fillRect/>
              </a:stretch>
            </p:blipFill>
            <p:spPr>
              <a:xfrm>
                <a:off x="3957383" y="8841933"/>
                <a:ext cx="642746" cy="656020"/>
              </a:xfrm>
              <a:prstGeom prst="ellipse">
                <a:avLst/>
              </a:prstGeom>
              <a:ln>
                <a:noFill/>
              </a:ln>
              <a:effectLst>
                <a:softEdge rad="112500"/>
              </a:effectLst>
            </p:spPr>
          </p:pic>
        </p:grpSp>
        <p:sp>
          <p:nvSpPr>
            <p:cNvPr id="40" name="ZoneTexte 39">
              <a:extLst>
                <a:ext uri="{FF2B5EF4-FFF2-40B4-BE49-F238E27FC236}">
                  <a16:creationId xmlns:a16="http://schemas.microsoft.com/office/drawing/2014/main" id="{78D01B50-1085-C118-9DE4-11C818FFACDD}"/>
                </a:ext>
              </a:extLst>
            </p:cNvPr>
            <p:cNvSpPr txBox="1"/>
            <p:nvPr/>
          </p:nvSpPr>
          <p:spPr>
            <a:xfrm>
              <a:off x="1572407" y="7640767"/>
              <a:ext cx="2476000" cy="261610"/>
            </a:xfrm>
            <a:prstGeom prst="rect">
              <a:avLst/>
            </a:prstGeom>
            <a:noFill/>
          </p:spPr>
          <p:txBody>
            <a:bodyPr wrap="square">
              <a:spAutoFit/>
            </a:bodyPr>
            <a:lstStyle/>
            <a:p>
              <a:r>
                <a:rPr lang="fr-FR" sz="1100" dirty="0">
                  <a:solidFill>
                    <a:srgbClr val="0F1015"/>
                  </a:solidFill>
                  <a:latin typeface="Avenir Next LT Pro Light" panose="020B0304020202020204" pitchFamily="34" charset="0"/>
                </a:rPr>
                <a:t>Phtalo            primaire         Dumont</a:t>
              </a:r>
              <a:endParaRPr lang="fr-FR" sz="1100" dirty="0"/>
            </a:p>
          </p:txBody>
        </p:sp>
      </p:grpSp>
      <p:grpSp>
        <p:nvGrpSpPr>
          <p:cNvPr id="62" name="Groupe 61">
            <a:extLst>
              <a:ext uri="{FF2B5EF4-FFF2-40B4-BE49-F238E27FC236}">
                <a16:creationId xmlns:a16="http://schemas.microsoft.com/office/drawing/2014/main" id="{D52AC705-76D8-DE73-89ED-01554AC7FC53}"/>
              </a:ext>
            </a:extLst>
          </p:cNvPr>
          <p:cNvGrpSpPr/>
          <p:nvPr/>
        </p:nvGrpSpPr>
        <p:grpSpPr>
          <a:xfrm>
            <a:off x="4547468" y="4219102"/>
            <a:ext cx="2108843" cy="495179"/>
            <a:chOff x="4547468" y="4219102"/>
            <a:chExt cx="2108843" cy="495179"/>
          </a:xfrm>
        </p:grpSpPr>
        <p:sp>
          <p:nvSpPr>
            <p:cNvPr id="45" name="ZoneTexte 44">
              <a:extLst>
                <a:ext uri="{FF2B5EF4-FFF2-40B4-BE49-F238E27FC236}">
                  <a16:creationId xmlns:a16="http://schemas.microsoft.com/office/drawing/2014/main" id="{953FEED4-554B-22F3-E241-802465659391}"/>
                </a:ext>
              </a:extLst>
            </p:cNvPr>
            <p:cNvSpPr txBox="1"/>
            <p:nvPr/>
          </p:nvSpPr>
          <p:spPr>
            <a:xfrm>
              <a:off x="5442738" y="4219102"/>
              <a:ext cx="377667" cy="461665"/>
            </a:xfrm>
            <a:prstGeom prst="rect">
              <a:avLst/>
            </a:prstGeom>
            <a:noFill/>
          </p:spPr>
          <p:txBody>
            <a:bodyPr wrap="square">
              <a:spAutoFit/>
            </a:bodyPr>
            <a:lstStyle/>
            <a:p>
              <a:r>
                <a:rPr lang="fr-FR" sz="2400" dirty="0">
                  <a:solidFill>
                    <a:srgbClr val="00605E"/>
                  </a:solidFill>
                </a:rPr>
                <a:t>✓</a:t>
              </a:r>
            </a:p>
          </p:txBody>
        </p:sp>
        <p:sp>
          <p:nvSpPr>
            <p:cNvPr id="48" name="ZoneTexte 47">
              <a:extLst>
                <a:ext uri="{FF2B5EF4-FFF2-40B4-BE49-F238E27FC236}">
                  <a16:creationId xmlns:a16="http://schemas.microsoft.com/office/drawing/2014/main" id="{CB9C48D9-188F-5F3D-C823-9939630C4417}"/>
                </a:ext>
              </a:extLst>
            </p:cNvPr>
            <p:cNvSpPr txBox="1"/>
            <p:nvPr/>
          </p:nvSpPr>
          <p:spPr>
            <a:xfrm>
              <a:off x="6278644" y="4252616"/>
              <a:ext cx="377667" cy="461665"/>
            </a:xfrm>
            <a:prstGeom prst="rect">
              <a:avLst/>
            </a:prstGeom>
            <a:noFill/>
          </p:spPr>
          <p:txBody>
            <a:bodyPr wrap="square">
              <a:spAutoFit/>
            </a:bodyPr>
            <a:lstStyle/>
            <a:p>
              <a:r>
                <a:rPr lang="fr-FR" sz="2400" dirty="0">
                  <a:solidFill>
                    <a:srgbClr val="00605E"/>
                  </a:solidFill>
                </a:rPr>
                <a:t>✓</a:t>
              </a:r>
            </a:p>
          </p:txBody>
        </p:sp>
        <p:sp>
          <p:nvSpPr>
            <p:cNvPr id="51" name="ZoneTexte 50">
              <a:extLst>
                <a:ext uri="{FF2B5EF4-FFF2-40B4-BE49-F238E27FC236}">
                  <a16:creationId xmlns:a16="http://schemas.microsoft.com/office/drawing/2014/main" id="{2DC6428D-6147-F977-B9B3-DF178D15D03E}"/>
                </a:ext>
              </a:extLst>
            </p:cNvPr>
            <p:cNvSpPr txBox="1"/>
            <p:nvPr/>
          </p:nvSpPr>
          <p:spPr>
            <a:xfrm>
              <a:off x="4547468" y="4227203"/>
              <a:ext cx="377667" cy="461665"/>
            </a:xfrm>
            <a:prstGeom prst="rect">
              <a:avLst/>
            </a:prstGeom>
            <a:noFill/>
          </p:spPr>
          <p:txBody>
            <a:bodyPr wrap="square">
              <a:spAutoFit/>
            </a:bodyPr>
            <a:lstStyle/>
            <a:p>
              <a:r>
                <a:rPr lang="fr-FR" sz="2400" dirty="0">
                  <a:solidFill>
                    <a:srgbClr val="FF0000"/>
                  </a:solidFill>
                </a:rPr>
                <a:t>X</a:t>
              </a:r>
            </a:p>
          </p:txBody>
        </p:sp>
      </p:grpSp>
      <p:grpSp>
        <p:nvGrpSpPr>
          <p:cNvPr id="63" name="Groupe 62">
            <a:extLst>
              <a:ext uri="{FF2B5EF4-FFF2-40B4-BE49-F238E27FC236}">
                <a16:creationId xmlns:a16="http://schemas.microsoft.com/office/drawing/2014/main" id="{F9BC7A97-CE95-40DB-72F1-1A995CACFD3A}"/>
              </a:ext>
            </a:extLst>
          </p:cNvPr>
          <p:cNvGrpSpPr/>
          <p:nvPr/>
        </p:nvGrpSpPr>
        <p:grpSpPr>
          <a:xfrm>
            <a:off x="4557163" y="5301804"/>
            <a:ext cx="2099147" cy="473764"/>
            <a:chOff x="4557163" y="5301804"/>
            <a:chExt cx="2099147" cy="473764"/>
          </a:xfrm>
        </p:grpSpPr>
        <p:sp>
          <p:nvSpPr>
            <p:cNvPr id="49" name="ZoneTexte 48">
              <a:extLst>
                <a:ext uri="{FF2B5EF4-FFF2-40B4-BE49-F238E27FC236}">
                  <a16:creationId xmlns:a16="http://schemas.microsoft.com/office/drawing/2014/main" id="{23E2FF4F-3A50-4D95-D8D0-BC213B5C845E}"/>
                </a:ext>
              </a:extLst>
            </p:cNvPr>
            <p:cNvSpPr txBox="1"/>
            <p:nvPr/>
          </p:nvSpPr>
          <p:spPr>
            <a:xfrm>
              <a:off x="5394863" y="5311720"/>
              <a:ext cx="377667" cy="461665"/>
            </a:xfrm>
            <a:prstGeom prst="rect">
              <a:avLst/>
            </a:prstGeom>
            <a:noFill/>
          </p:spPr>
          <p:txBody>
            <a:bodyPr wrap="square">
              <a:spAutoFit/>
            </a:bodyPr>
            <a:lstStyle/>
            <a:p>
              <a:r>
                <a:rPr lang="fr-FR" sz="2400" dirty="0">
                  <a:solidFill>
                    <a:srgbClr val="00605E"/>
                  </a:solidFill>
                </a:rPr>
                <a:t>✓</a:t>
              </a:r>
            </a:p>
          </p:txBody>
        </p:sp>
        <p:sp>
          <p:nvSpPr>
            <p:cNvPr id="50" name="ZoneTexte 49">
              <a:extLst>
                <a:ext uri="{FF2B5EF4-FFF2-40B4-BE49-F238E27FC236}">
                  <a16:creationId xmlns:a16="http://schemas.microsoft.com/office/drawing/2014/main" id="{892CB401-6BD4-0679-4829-B599802983F2}"/>
                </a:ext>
              </a:extLst>
            </p:cNvPr>
            <p:cNvSpPr txBox="1"/>
            <p:nvPr/>
          </p:nvSpPr>
          <p:spPr>
            <a:xfrm>
              <a:off x="4557163" y="5313903"/>
              <a:ext cx="377667" cy="461665"/>
            </a:xfrm>
            <a:prstGeom prst="rect">
              <a:avLst/>
            </a:prstGeom>
            <a:noFill/>
          </p:spPr>
          <p:txBody>
            <a:bodyPr wrap="square">
              <a:spAutoFit/>
            </a:bodyPr>
            <a:lstStyle/>
            <a:p>
              <a:r>
                <a:rPr lang="fr-FR" sz="2400" dirty="0">
                  <a:solidFill>
                    <a:srgbClr val="00605E"/>
                  </a:solidFill>
                </a:rPr>
                <a:t>✓</a:t>
              </a:r>
            </a:p>
          </p:txBody>
        </p:sp>
        <p:sp>
          <p:nvSpPr>
            <p:cNvPr id="52" name="ZoneTexte 51">
              <a:extLst>
                <a:ext uri="{FF2B5EF4-FFF2-40B4-BE49-F238E27FC236}">
                  <a16:creationId xmlns:a16="http://schemas.microsoft.com/office/drawing/2014/main" id="{471440D3-4D2B-EFB1-B591-E049273478AD}"/>
                </a:ext>
              </a:extLst>
            </p:cNvPr>
            <p:cNvSpPr txBox="1"/>
            <p:nvPr/>
          </p:nvSpPr>
          <p:spPr>
            <a:xfrm>
              <a:off x="6278643" y="5301804"/>
              <a:ext cx="377667" cy="461665"/>
            </a:xfrm>
            <a:prstGeom prst="rect">
              <a:avLst/>
            </a:prstGeom>
            <a:noFill/>
          </p:spPr>
          <p:txBody>
            <a:bodyPr wrap="square">
              <a:spAutoFit/>
            </a:bodyPr>
            <a:lstStyle/>
            <a:p>
              <a:r>
                <a:rPr lang="fr-FR" sz="2400" dirty="0">
                  <a:solidFill>
                    <a:srgbClr val="FF0000"/>
                  </a:solidFill>
                </a:rPr>
                <a:t>X</a:t>
              </a:r>
            </a:p>
          </p:txBody>
        </p:sp>
      </p:grpSp>
      <p:grpSp>
        <p:nvGrpSpPr>
          <p:cNvPr id="53" name="Groupe 52">
            <a:extLst>
              <a:ext uri="{FF2B5EF4-FFF2-40B4-BE49-F238E27FC236}">
                <a16:creationId xmlns:a16="http://schemas.microsoft.com/office/drawing/2014/main" id="{898A85E0-C7FA-FF7D-3497-910E0652C917}"/>
              </a:ext>
            </a:extLst>
          </p:cNvPr>
          <p:cNvGrpSpPr/>
          <p:nvPr/>
        </p:nvGrpSpPr>
        <p:grpSpPr>
          <a:xfrm>
            <a:off x="3362360" y="7370545"/>
            <a:ext cx="3703393" cy="2511219"/>
            <a:chOff x="271706" y="2911681"/>
            <a:chExt cx="3703393" cy="2511219"/>
          </a:xfrm>
        </p:grpSpPr>
        <p:sp>
          <p:nvSpPr>
            <p:cNvPr id="54" name="ZoneTexte 53">
              <a:extLst>
                <a:ext uri="{FF2B5EF4-FFF2-40B4-BE49-F238E27FC236}">
                  <a16:creationId xmlns:a16="http://schemas.microsoft.com/office/drawing/2014/main" id="{7A023BA0-7363-3E3E-A5B7-D46E522470C6}"/>
                </a:ext>
              </a:extLst>
            </p:cNvPr>
            <p:cNvSpPr txBox="1"/>
            <p:nvPr/>
          </p:nvSpPr>
          <p:spPr>
            <a:xfrm>
              <a:off x="407340" y="2911681"/>
              <a:ext cx="3567759" cy="2246769"/>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Je veux fabriquer un vert</a:t>
              </a:r>
            </a:p>
            <a:p>
              <a:r>
                <a:rPr lang="fr-FR" sz="1400" dirty="0">
                  <a:solidFill>
                    <a:srgbClr val="0F1015"/>
                  </a:solidFill>
                  <a:latin typeface="Avenir Next LT Pro Light" panose="020B0304020202020204" pitchFamily="34" charset="0"/>
                </a:rPr>
                <a:t>(jaune + bleu)</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Cette fois, ce sont les couleurs qui contiennent un peu de rouge ou violet qu’il faut éviter !</a:t>
              </a:r>
            </a:p>
            <a:p>
              <a:r>
                <a:rPr lang="fr-FR" sz="1400" dirty="0">
                  <a:solidFill>
                    <a:srgbClr val="0F1015"/>
                  </a:solidFill>
                  <a:latin typeface="Avenir Next LT Pro Light" panose="020B0304020202020204" pitchFamily="34" charset="0"/>
                </a:rPr>
                <a:t>OK pour le jaune citron, mais pas de jaune indien !</a:t>
              </a:r>
            </a:p>
            <a:p>
              <a:r>
                <a:rPr lang="fr-FR" sz="1400" dirty="0">
                  <a:solidFill>
                    <a:srgbClr val="0F1015"/>
                  </a:solidFill>
                  <a:latin typeface="Avenir Next LT Pro Light" panose="020B0304020202020204" pitchFamily="34" charset="0"/>
                </a:rPr>
                <a:t>OK pour le bleu cyan, mais pas les bleus lavande!</a:t>
              </a:r>
              <a:endParaRPr lang="fr-FR" sz="1200" dirty="0"/>
            </a:p>
          </p:txBody>
        </p:sp>
        <p:sp>
          <p:nvSpPr>
            <p:cNvPr id="55" name="Rectangle : coins arrondis 54">
              <a:extLst>
                <a:ext uri="{FF2B5EF4-FFF2-40B4-BE49-F238E27FC236}">
                  <a16:creationId xmlns:a16="http://schemas.microsoft.com/office/drawing/2014/main" id="{EF218A50-5213-F8DE-D754-0D1F427AD95B}"/>
                </a:ext>
              </a:extLst>
            </p:cNvPr>
            <p:cNvSpPr/>
            <p:nvPr/>
          </p:nvSpPr>
          <p:spPr>
            <a:xfrm>
              <a:off x="271706" y="2911681"/>
              <a:ext cx="3627194" cy="2511219"/>
            </a:xfrm>
            <a:prstGeom prst="roundRect">
              <a:avLst/>
            </a:prstGeom>
            <a:noFill/>
            <a:ln w="28575">
              <a:solidFill>
                <a:srgbClr val="23B6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6" name="Groupe 55">
            <a:extLst>
              <a:ext uri="{FF2B5EF4-FFF2-40B4-BE49-F238E27FC236}">
                <a16:creationId xmlns:a16="http://schemas.microsoft.com/office/drawing/2014/main" id="{75FDDE4E-6827-7A09-B773-6F0BB2E6FD5D}"/>
              </a:ext>
            </a:extLst>
          </p:cNvPr>
          <p:cNvGrpSpPr/>
          <p:nvPr/>
        </p:nvGrpSpPr>
        <p:grpSpPr>
          <a:xfrm>
            <a:off x="493922" y="7532263"/>
            <a:ext cx="2531358" cy="758074"/>
            <a:chOff x="4393572" y="4205098"/>
            <a:chExt cx="2531358" cy="758074"/>
          </a:xfrm>
        </p:grpSpPr>
        <p:grpSp>
          <p:nvGrpSpPr>
            <p:cNvPr id="57" name="Groupe 56">
              <a:extLst>
                <a:ext uri="{FF2B5EF4-FFF2-40B4-BE49-F238E27FC236}">
                  <a16:creationId xmlns:a16="http://schemas.microsoft.com/office/drawing/2014/main" id="{445893F7-59F3-98E4-064B-EE56AB9944AB}"/>
                </a:ext>
              </a:extLst>
            </p:cNvPr>
            <p:cNvGrpSpPr/>
            <p:nvPr/>
          </p:nvGrpSpPr>
          <p:grpSpPr>
            <a:xfrm>
              <a:off x="4393572" y="4205098"/>
              <a:ext cx="2413758" cy="676275"/>
              <a:chOff x="2286098" y="6950073"/>
              <a:chExt cx="2413758" cy="676275"/>
            </a:xfrm>
          </p:grpSpPr>
          <p:pic>
            <p:nvPicPr>
              <p:cNvPr id="59" name="Image 58">
                <a:extLst>
                  <a:ext uri="{FF2B5EF4-FFF2-40B4-BE49-F238E27FC236}">
                    <a16:creationId xmlns:a16="http://schemas.microsoft.com/office/drawing/2014/main" id="{679EBAB7-CFDB-7D43-EDE5-A7A4F3975F90}"/>
                  </a:ext>
                </a:extLst>
              </p:cNvPr>
              <p:cNvPicPr>
                <a:picLocks noChangeAspect="1"/>
              </p:cNvPicPr>
              <p:nvPr/>
            </p:nvPicPr>
            <p:blipFill>
              <a:blip r:embed="rId2"/>
              <a:stretch>
                <a:fillRect/>
              </a:stretch>
            </p:blipFill>
            <p:spPr>
              <a:xfrm>
                <a:off x="2286098" y="6950073"/>
                <a:ext cx="723900" cy="676275"/>
              </a:xfrm>
              <a:prstGeom prst="ellipse">
                <a:avLst/>
              </a:prstGeom>
              <a:ln>
                <a:noFill/>
              </a:ln>
              <a:effectLst>
                <a:softEdge rad="112500"/>
              </a:effectLst>
            </p:spPr>
          </p:pic>
          <p:pic>
            <p:nvPicPr>
              <p:cNvPr id="60" name="Image 59">
                <a:extLst>
                  <a:ext uri="{FF2B5EF4-FFF2-40B4-BE49-F238E27FC236}">
                    <a16:creationId xmlns:a16="http://schemas.microsoft.com/office/drawing/2014/main" id="{BF351E02-20FA-8D45-B735-0BE4BFB298CD}"/>
                  </a:ext>
                </a:extLst>
              </p:cNvPr>
              <p:cNvPicPr>
                <a:picLocks noChangeAspect="1"/>
              </p:cNvPicPr>
              <p:nvPr/>
            </p:nvPicPr>
            <p:blipFill>
              <a:blip r:embed="rId3"/>
              <a:stretch>
                <a:fillRect/>
              </a:stretch>
            </p:blipFill>
            <p:spPr>
              <a:xfrm>
                <a:off x="3169127" y="6975474"/>
                <a:ext cx="733425" cy="628650"/>
              </a:xfrm>
              <a:prstGeom prst="ellipse">
                <a:avLst/>
              </a:prstGeom>
              <a:ln>
                <a:noFill/>
              </a:ln>
              <a:effectLst>
                <a:softEdge rad="112500"/>
              </a:effectLst>
            </p:spPr>
          </p:pic>
          <p:pic>
            <p:nvPicPr>
              <p:cNvPr id="61" name="Image 60">
                <a:extLst>
                  <a:ext uri="{FF2B5EF4-FFF2-40B4-BE49-F238E27FC236}">
                    <a16:creationId xmlns:a16="http://schemas.microsoft.com/office/drawing/2014/main" id="{50DF7A2F-4E14-30DD-0ACE-184C2D13303D}"/>
                  </a:ext>
                </a:extLst>
              </p:cNvPr>
              <p:cNvPicPr>
                <a:picLocks noChangeAspect="1"/>
              </p:cNvPicPr>
              <p:nvPr/>
            </p:nvPicPr>
            <p:blipFill>
              <a:blip r:embed="rId4"/>
              <a:stretch>
                <a:fillRect/>
              </a:stretch>
            </p:blipFill>
            <p:spPr>
              <a:xfrm>
                <a:off x="4061681" y="7021510"/>
                <a:ext cx="638175" cy="542925"/>
              </a:xfrm>
              <a:prstGeom prst="ellipse">
                <a:avLst/>
              </a:prstGeom>
              <a:ln>
                <a:noFill/>
              </a:ln>
              <a:effectLst>
                <a:softEdge rad="112500"/>
              </a:effectLst>
            </p:spPr>
          </p:pic>
        </p:grpSp>
        <p:sp>
          <p:nvSpPr>
            <p:cNvPr id="58" name="ZoneTexte 57">
              <a:extLst>
                <a:ext uri="{FF2B5EF4-FFF2-40B4-BE49-F238E27FC236}">
                  <a16:creationId xmlns:a16="http://schemas.microsoft.com/office/drawing/2014/main" id="{27CE86A6-EC21-CDF2-F16B-04449A22F14C}"/>
                </a:ext>
              </a:extLst>
            </p:cNvPr>
            <p:cNvSpPr txBox="1"/>
            <p:nvPr/>
          </p:nvSpPr>
          <p:spPr>
            <a:xfrm>
              <a:off x="4448930" y="4701562"/>
              <a:ext cx="2476000" cy="261610"/>
            </a:xfrm>
            <a:prstGeom prst="rect">
              <a:avLst/>
            </a:prstGeom>
            <a:noFill/>
          </p:spPr>
          <p:txBody>
            <a:bodyPr wrap="square">
              <a:spAutoFit/>
            </a:bodyPr>
            <a:lstStyle/>
            <a:p>
              <a:r>
                <a:rPr lang="fr-FR" sz="1100" dirty="0">
                  <a:solidFill>
                    <a:srgbClr val="0F1015"/>
                  </a:solidFill>
                  <a:latin typeface="Avenir Next LT Pro Light" panose="020B0304020202020204" pitchFamily="34" charset="0"/>
                </a:rPr>
                <a:t>Citron              primaire           indien</a:t>
              </a:r>
              <a:endParaRPr lang="fr-FR" sz="1100" dirty="0"/>
            </a:p>
          </p:txBody>
        </p:sp>
      </p:grpSp>
      <p:grpSp>
        <p:nvGrpSpPr>
          <p:cNvPr id="64" name="Groupe 63">
            <a:extLst>
              <a:ext uri="{FF2B5EF4-FFF2-40B4-BE49-F238E27FC236}">
                <a16:creationId xmlns:a16="http://schemas.microsoft.com/office/drawing/2014/main" id="{112B5DE7-14B6-8EB9-6931-306D562F28C8}"/>
              </a:ext>
            </a:extLst>
          </p:cNvPr>
          <p:cNvGrpSpPr/>
          <p:nvPr/>
        </p:nvGrpSpPr>
        <p:grpSpPr>
          <a:xfrm>
            <a:off x="659000" y="7228175"/>
            <a:ext cx="2099147" cy="473764"/>
            <a:chOff x="4557163" y="5301804"/>
            <a:chExt cx="2099147" cy="473764"/>
          </a:xfrm>
        </p:grpSpPr>
        <p:sp>
          <p:nvSpPr>
            <p:cNvPr id="65" name="ZoneTexte 64">
              <a:extLst>
                <a:ext uri="{FF2B5EF4-FFF2-40B4-BE49-F238E27FC236}">
                  <a16:creationId xmlns:a16="http://schemas.microsoft.com/office/drawing/2014/main" id="{C9E3C2DE-F17A-4A60-32B7-08E6C491B3F4}"/>
                </a:ext>
              </a:extLst>
            </p:cNvPr>
            <p:cNvSpPr txBox="1"/>
            <p:nvPr/>
          </p:nvSpPr>
          <p:spPr>
            <a:xfrm>
              <a:off x="5394863" y="5311720"/>
              <a:ext cx="377667" cy="461665"/>
            </a:xfrm>
            <a:prstGeom prst="rect">
              <a:avLst/>
            </a:prstGeom>
            <a:noFill/>
          </p:spPr>
          <p:txBody>
            <a:bodyPr wrap="square">
              <a:spAutoFit/>
            </a:bodyPr>
            <a:lstStyle/>
            <a:p>
              <a:r>
                <a:rPr lang="fr-FR" sz="2400" dirty="0">
                  <a:solidFill>
                    <a:srgbClr val="00605E"/>
                  </a:solidFill>
                </a:rPr>
                <a:t>✓</a:t>
              </a:r>
            </a:p>
          </p:txBody>
        </p:sp>
        <p:sp>
          <p:nvSpPr>
            <p:cNvPr id="66" name="ZoneTexte 65">
              <a:extLst>
                <a:ext uri="{FF2B5EF4-FFF2-40B4-BE49-F238E27FC236}">
                  <a16:creationId xmlns:a16="http://schemas.microsoft.com/office/drawing/2014/main" id="{1B8F442F-AC52-0DB3-C1D7-27B919263750}"/>
                </a:ext>
              </a:extLst>
            </p:cNvPr>
            <p:cNvSpPr txBox="1"/>
            <p:nvPr/>
          </p:nvSpPr>
          <p:spPr>
            <a:xfrm>
              <a:off x="4557163" y="5313903"/>
              <a:ext cx="377667" cy="461665"/>
            </a:xfrm>
            <a:prstGeom prst="rect">
              <a:avLst/>
            </a:prstGeom>
            <a:noFill/>
          </p:spPr>
          <p:txBody>
            <a:bodyPr wrap="square">
              <a:spAutoFit/>
            </a:bodyPr>
            <a:lstStyle/>
            <a:p>
              <a:r>
                <a:rPr lang="fr-FR" sz="2400" dirty="0">
                  <a:solidFill>
                    <a:srgbClr val="00605E"/>
                  </a:solidFill>
                </a:rPr>
                <a:t>✓</a:t>
              </a:r>
            </a:p>
          </p:txBody>
        </p:sp>
        <p:sp>
          <p:nvSpPr>
            <p:cNvPr id="67" name="ZoneTexte 66">
              <a:extLst>
                <a:ext uri="{FF2B5EF4-FFF2-40B4-BE49-F238E27FC236}">
                  <a16:creationId xmlns:a16="http://schemas.microsoft.com/office/drawing/2014/main" id="{81AA8227-63C2-03ED-1552-C68CC399EE4A}"/>
                </a:ext>
              </a:extLst>
            </p:cNvPr>
            <p:cNvSpPr txBox="1"/>
            <p:nvPr/>
          </p:nvSpPr>
          <p:spPr>
            <a:xfrm>
              <a:off x="6278643" y="5301804"/>
              <a:ext cx="377667" cy="461665"/>
            </a:xfrm>
            <a:prstGeom prst="rect">
              <a:avLst/>
            </a:prstGeom>
            <a:noFill/>
          </p:spPr>
          <p:txBody>
            <a:bodyPr wrap="square">
              <a:spAutoFit/>
            </a:bodyPr>
            <a:lstStyle/>
            <a:p>
              <a:r>
                <a:rPr lang="fr-FR" sz="2400" dirty="0">
                  <a:solidFill>
                    <a:srgbClr val="FF0000"/>
                  </a:solidFill>
                </a:rPr>
                <a:t>X</a:t>
              </a:r>
            </a:p>
          </p:txBody>
        </p:sp>
      </p:grpSp>
      <p:grpSp>
        <p:nvGrpSpPr>
          <p:cNvPr id="68" name="Groupe 67">
            <a:extLst>
              <a:ext uri="{FF2B5EF4-FFF2-40B4-BE49-F238E27FC236}">
                <a16:creationId xmlns:a16="http://schemas.microsoft.com/office/drawing/2014/main" id="{39FFAC13-199E-00A5-7D0B-61491AB9852A}"/>
              </a:ext>
            </a:extLst>
          </p:cNvPr>
          <p:cNvGrpSpPr/>
          <p:nvPr/>
        </p:nvGrpSpPr>
        <p:grpSpPr>
          <a:xfrm>
            <a:off x="688536" y="8522269"/>
            <a:ext cx="2099147" cy="473764"/>
            <a:chOff x="4557163" y="5301804"/>
            <a:chExt cx="2099147" cy="473764"/>
          </a:xfrm>
        </p:grpSpPr>
        <p:sp>
          <p:nvSpPr>
            <p:cNvPr id="69" name="ZoneTexte 68">
              <a:extLst>
                <a:ext uri="{FF2B5EF4-FFF2-40B4-BE49-F238E27FC236}">
                  <a16:creationId xmlns:a16="http://schemas.microsoft.com/office/drawing/2014/main" id="{C64C035F-859F-1CFA-7C00-C693AED21FA8}"/>
                </a:ext>
              </a:extLst>
            </p:cNvPr>
            <p:cNvSpPr txBox="1"/>
            <p:nvPr/>
          </p:nvSpPr>
          <p:spPr>
            <a:xfrm>
              <a:off x="5394863" y="5311720"/>
              <a:ext cx="377667" cy="461665"/>
            </a:xfrm>
            <a:prstGeom prst="rect">
              <a:avLst/>
            </a:prstGeom>
            <a:noFill/>
          </p:spPr>
          <p:txBody>
            <a:bodyPr wrap="square">
              <a:spAutoFit/>
            </a:bodyPr>
            <a:lstStyle/>
            <a:p>
              <a:r>
                <a:rPr lang="fr-FR" sz="2400" dirty="0">
                  <a:solidFill>
                    <a:srgbClr val="00605E"/>
                  </a:solidFill>
                </a:rPr>
                <a:t>✓</a:t>
              </a:r>
            </a:p>
          </p:txBody>
        </p:sp>
        <p:sp>
          <p:nvSpPr>
            <p:cNvPr id="70" name="ZoneTexte 69">
              <a:extLst>
                <a:ext uri="{FF2B5EF4-FFF2-40B4-BE49-F238E27FC236}">
                  <a16:creationId xmlns:a16="http://schemas.microsoft.com/office/drawing/2014/main" id="{5DE87DD3-AD5B-DD85-32BE-4C915737F2A4}"/>
                </a:ext>
              </a:extLst>
            </p:cNvPr>
            <p:cNvSpPr txBox="1"/>
            <p:nvPr/>
          </p:nvSpPr>
          <p:spPr>
            <a:xfrm>
              <a:off x="4557163" y="5313903"/>
              <a:ext cx="377667" cy="461665"/>
            </a:xfrm>
            <a:prstGeom prst="rect">
              <a:avLst/>
            </a:prstGeom>
            <a:noFill/>
          </p:spPr>
          <p:txBody>
            <a:bodyPr wrap="square">
              <a:spAutoFit/>
            </a:bodyPr>
            <a:lstStyle/>
            <a:p>
              <a:r>
                <a:rPr lang="fr-FR" sz="2400" dirty="0">
                  <a:solidFill>
                    <a:srgbClr val="00605E"/>
                  </a:solidFill>
                </a:rPr>
                <a:t>✓</a:t>
              </a:r>
            </a:p>
          </p:txBody>
        </p:sp>
        <p:sp>
          <p:nvSpPr>
            <p:cNvPr id="71" name="ZoneTexte 70">
              <a:extLst>
                <a:ext uri="{FF2B5EF4-FFF2-40B4-BE49-F238E27FC236}">
                  <a16:creationId xmlns:a16="http://schemas.microsoft.com/office/drawing/2014/main" id="{9AA76373-367B-1608-0D2E-44A341250139}"/>
                </a:ext>
              </a:extLst>
            </p:cNvPr>
            <p:cNvSpPr txBox="1"/>
            <p:nvPr/>
          </p:nvSpPr>
          <p:spPr>
            <a:xfrm>
              <a:off x="6278643" y="5301804"/>
              <a:ext cx="377667" cy="461665"/>
            </a:xfrm>
            <a:prstGeom prst="rect">
              <a:avLst/>
            </a:prstGeom>
            <a:noFill/>
          </p:spPr>
          <p:txBody>
            <a:bodyPr wrap="square">
              <a:spAutoFit/>
            </a:bodyPr>
            <a:lstStyle/>
            <a:p>
              <a:r>
                <a:rPr lang="fr-FR" sz="2400" dirty="0">
                  <a:solidFill>
                    <a:srgbClr val="FF0000"/>
                  </a:solidFill>
                </a:rPr>
                <a:t>X</a:t>
              </a:r>
            </a:p>
          </p:txBody>
        </p:sp>
      </p:grpSp>
    </p:spTree>
    <p:extLst>
      <p:ext uri="{BB962C8B-B14F-4D97-AF65-F5344CB8AC3E}">
        <p14:creationId xmlns:p14="http://schemas.microsoft.com/office/powerpoint/2010/main" val="4224205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AD45A-132D-7482-4CA1-D4CED6CA9184}"/>
            </a:ext>
          </a:extLst>
        </p:cNvPr>
        <p:cNvGrpSpPr/>
        <p:nvPr/>
      </p:nvGrpSpPr>
      <p:grpSpPr>
        <a:xfrm>
          <a:off x="0" y="0"/>
          <a:ext cx="0" cy="0"/>
          <a:chOff x="0" y="0"/>
          <a:chExt cx="0" cy="0"/>
        </a:xfrm>
      </p:grpSpPr>
      <p:sp>
        <p:nvSpPr>
          <p:cNvPr id="15" name="Espace réservé du numéro de diapositive 14">
            <a:extLst>
              <a:ext uri="{FF2B5EF4-FFF2-40B4-BE49-F238E27FC236}">
                <a16:creationId xmlns:a16="http://schemas.microsoft.com/office/drawing/2014/main" id="{A54FE2A5-10BF-1E7E-A1E6-17DA8A708B36}"/>
              </a:ext>
            </a:extLst>
          </p:cNvPr>
          <p:cNvSpPr>
            <a:spLocks noGrp="1"/>
          </p:cNvSpPr>
          <p:nvPr>
            <p:ph type="sldNum" sz="quarter" idx="12"/>
          </p:nvPr>
        </p:nvSpPr>
        <p:spPr/>
        <p:txBody>
          <a:bodyPr/>
          <a:lstStyle/>
          <a:p>
            <a:fld id="{633AA619-DF5D-4FE9-815E-03D2EE080217}" type="slidenum">
              <a:rPr lang="fr-FR" sz="1200" smtClean="0">
                <a:solidFill>
                  <a:srgbClr val="00605E"/>
                </a:solidFill>
                <a:latin typeface="Euphemia" panose="020B0503040102020104" pitchFamily="34" charset="0"/>
              </a:rPr>
              <a:t>3</a:t>
            </a:fld>
            <a:endParaRPr lang="fr-FR" sz="1200" dirty="0">
              <a:solidFill>
                <a:srgbClr val="00605E"/>
              </a:solidFill>
              <a:latin typeface="Euphemia" panose="020B0503040102020104" pitchFamily="34" charset="0"/>
            </a:endParaRPr>
          </a:p>
        </p:txBody>
      </p:sp>
      <p:grpSp>
        <p:nvGrpSpPr>
          <p:cNvPr id="2" name="Groupe 1">
            <a:extLst>
              <a:ext uri="{FF2B5EF4-FFF2-40B4-BE49-F238E27FC236}">
                <a16:creationId xmlns:a16="http://schemas.microsoft.com/office/drawing/2014/main" id="{C3B56B94-7C12-7A2C-A72D-960FF183776F}"/>
              </a:ext>
            </a:extLst>
          </p:cNvPr>
          <p:cNvGrpSpPr/>
          <p:nvPr/>
        </p:nvGrpSpPr>
        <p:grpSpPr>
          <a:xfrm>
            <a:off x="3512770" y="809460"/>
            <a:ext cx="3567760" cy="2178411"/>
            <a:chOff x="271706" y="2836679"/>
            <a:chExt cx="3703393" cy="2511219"/>
          </a:xfrm>
        </p:grpSpPr>
        <p:sp>
          <p:nvSpPr>
            <p:cNvPr id="4" name="ZoneTexte 3">
              <a:extLst>
                <a:ext uri="{FF2B5EF4-FFF2-40B4-BE49-F238E27FC236}">
                  <a16:creationId xmlns:a16="http://schemas.microsoft.com/office/drawing/2014/main" id="{3A1C8D55-1CE8-2F27-284C-2E64B26BE5A6}"/>
                </a:ext>
              </a:extLst>
            </p:cNvPr>
            <p:cNvSpPr txBox="1"/>
            <p:nvPr/>
          </p:nvSpPr>
          <p:spPr>
            <a:xfrm>
              <a:off x="407340" y="2911681"/>
              <a:ext cx="3567759" cy="2031325"/>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Je veux fabriquer un violet</a:t>
              </a:r>
            </a:p>
            <a:p>
              <a:r>
                <a:rPr lang="fr-FR" sz="1400" dirty="0">
                  <a:solidFill>
                    <a:srgbClr val="0F1015"/>
                  </a:solidFill>
                  <a:latin typeface="Avenir Next LT Pro Light" panose="020B0304020202020204" pitchFamily="34" charset="0"/>
                </a:rPr>
                <a:t>(bleu + rouge)</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OK pour les bleus froids , mais ne surtout pas prendre un bleu cyan (qui contient un peu de vert)</a:t>
              </a:r>
            </a:p>
            <a:p>
              <a:r>
                <a:rPr lang="fr-FR" sz="1400" dirty="0">
                  <a:solidFill>
                    <a:srgbClr val="0F1015"/>
                  </a:solidFill>
                  <a:latin typeface="Avenir Next LT Pro Light" panose="020B0304020202020204" pitchFamily="34" charset="0"/>
                </a:rPr>
                <a:t>OK pour les rouges froids, un rouge violacé mais éviter les rouges chauds (qui contiendrait un peu de jaune).</a:t>
              </a:r>
              <a:endParaRPr lang="fr-FR" sz="1200" dirty="0"/>
            </a:p>
          </p:txBody>
        </p:sp>
        <p:sp>
          <p:nvSpPr>
            <p:cNvPr id="5" name="Rectangle : coins arrondis 4">
              <a:extLst>
                <a:ext uri="{FF2B5EF4-FFF2-40B4-BE49-F238E27FC236}">
                  <a16:creationId xmlns:a16="http://schemas.microsoft.com/office/drawing/2014/main" id="{1DAEABC1-44A1-8DAF-3FC0-B439CB8B8FD9}"/>
                </a:ext>
              </a:extLst>
            </p:cNvPr>
            <p:cNvSpPr/>
            <p:nvPr/>
          </p:nvSpPr>
          <p:spPr>
            <a:xfrm>
              <a:off x="271706" y="2836679"/>
              <a:ext cx="3627194" cy="2511219"/>
            </a:xfrm>
            <a:prstGeom prst="roundRect">
              <a:avLst/>
            </a:prstGeom>
            <a:noFill/>
            <a:ln w="28575">
              <a:solidFill>
                <a:srgbClr val="23B6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 name="Groupe 6">
            <a:extLst>
              <a:ext uri="{FF2B5EF4-FFF2-40B4-BE49-F238E27FC236}">
                <a16:creationId xmlns:a16="http://schemas.microsoft.com/office/drawing/2014/main" id="{0BE8339A-CC5D-EBEA-84C9-D7C54D45F7C3}"/>
              </a:ext>
            </a:extLst>
          </p:cNvPr>
          <p:cNvGrpSpPr/>
          <p:nvPr/>
        </p:nvGrpSpPr>
        <p:grpSpPr>
          <a:xfrm>
            <a:off x="708676" y="2108295"/>
            <a:ext cx="2476000" cy="723418"/>
            <a:chOff x="4393572" y="5615770"/>
            <a:chExt cx="2476000" cy="723418"/>
          </a:xfrm>
        </p:grpSpPr>
        <p:grpSp>
          <p:nvGrpSpPr>
            <p:cNvPr id="8" name="Groupe 7">
              <a:extLst>
                <a:ext uri="{FF2B5EF4-FFF2-40B4-BE49-F238E27FC236}">
                  <a16:creationId xmlns:a16="http://schemas.microsoft.com/office/drawing/2014/main" id="{A21AAAF1-85BD-BB1F-C7DA-8AD46530C10D}"/>
                </a:ext>
              </a:extLst>
            </p:cNvPr>
            <p:cNvGrpSpPr/>
            <p:nvPr/>
          </p:nvGrpSpPr>
          <p:grpSpPr>
            <a:xfrm>
              <a:off x="4393572" y="5615770"/>
              <a:ext cx="2345855" cy="628650"/>
              <a:chOff x="2277801" y="7874792"/>
              <a:chExt cx="2345855" cy="628650"/>
            </a:xfrm>
          </p:grpSpPr>
          <p:pic>
            <p:nvPicPr>
              <p:cNvPr id="10" name="Image 9">
                <a:extLst>
                  <a:ext uri="{FF2B5EF4-FFF2-40B4-BE49-F238E27FC236}">
                    <a16:creationId xmlns:a16="http://schemas.microsoft.com/office/drawing/2014/main" id="{FCCCA339-A669-98CA-5778-0814F2511815}"/>
                  </a:ext>
                </a:extLst>
              </p:cNvPr>
              <p:cNvPicPr>
                <a:picLocks noChangeAspect="1"/>
              </p:cNvPicPr>
              <p:nvPr/>
            </p:nvPicPr>
            <p:blipFill>
              <a:blip r:embed="rId2"/>
              <a:stretch>
                <a:fillRect/>
              </a:stretch>
            </p:blipFill>
            <p:spPr>
              <a:xfrm>
                <a:off x="3092927" y="7874792"/>
                <a:ext cx="704851" cy="628650"/>
              </a:xfrm>
              <a:prstGeom prst="ellipse">
                <a:avLst/>
              </a:prstGeom>
              <a:ln>
                <a:noFill/>
              </a:ln>
              <a:effectLst>
                <a:softEdge rad="112500"/>
              </a:effectLst>
            </p:spPr>
          </p:pic>
          <p:pic>
            <p:nvPicPr>
              <p:cNvPr id="11" name="Image 10">
                <a:extLst>
                  <a:ext uri="{FF2B5EF4-FFF2-40B4-BE49-F238E27FC236}">
                    <a16:creationId xmlns:a16="http://schemas.microsoft.com/office/drawing/2014/main" id="{1260CBD3-59C7-2A69-D9E2-0A5E04E8A0B8}"/>
                  </a:ext>
                </a:extLst>
              </p:cNvPr>
              <p:cNvPicPr>
                <a:picLocks noChangeAspect="1"/>
              </p:cNvPicPr>
              <p:nvPr/>
            </p:nvPicPr>
            <p:blipFill>
              <a:blip r:embed="rId3"/>
              <a:stretch>
                <a:fillRect/>
              </a:stretch>
            </p:blipFill>
            <p:spPr>
              <a:xfrm>
                <a:off x="2277801" y="7874792"/>
                <a:ext cx="704850" cy="609600"/>
              </a:xfrm>
              <a:prstGeom prst="ellipse">
                <a:avLst/>
              </a:prstGeom>
              <a:ln>
                <a:noFill/>
              </a:ln>
              <a:effectLst>
                <a:softEdge rad="112500"/>
              </a:effectLst>
            </p:spPr>
          </p:pic>
          <p:pic>
            <p:nvPicPr>
              <p:cNvPr id="13" name="Image 12">
                <a:extLst>
                  <a:ext uri="{FF2B5EF4-FFF2-40B4-BE49-F238E27FC236}">
                    <a16:creationId xmlns:a16="http://schemas.microsoft.com/office/drawing/2014/main" id="{DB76C610-474E-58E4-380D-DF1C20A02E46}"/>
                  </a:ext>
                </a:extLst>
              </p:cNvPr>
              <p:cNvPicPr>
                <a:picLocks noChangeAspect="1"/>
              </p:cNvPicPr>
              <p:nvPr/>
            </p:nvPicPr>
            <p:blipFill>
              <a:blip r:embed="rId4"/>
              <a:stretch>
                <a:fillRect/>
              </a:stretch>
            </p:blipFill>
            <p:spPr>
              <a:xfrm>
                <a:off x="3985481" y="7874792"/>
                <a:ext cx="638175" cy="628650"/>
              </a:xfrm>
              <a:prstGeom prst="ellipse">
                <a:avLst/>
              </a:prstGeom>
              <a:ln>
                <a:noFill/>
              </a:ln>
              <a:effectLst>
                <a:softEdge rad="112500"/>
              </a:effectLst>
            </p:spPr>
          </p:pic>
        </p:grpSp>
        <p:sp>
          <p:nvSpPr>
            <p:cNvPr id="9" name="ZoneTexte 8">
              <a:extLst>
                <a:ext uri="{FF2B5EF4-FFF2-40B4-BE49-F238E27FC236}">
                  <a16:creationId xmlns:a16="http://schemas.microsoft.com/office/drawing/2014/main" id="{355806D8-41DE-88D7-FCA8-144A7BDD7C07}"/>
                </a:ext>
              </a:extLst>
            </p:cNvPr>
            <p:cNvSpPr txBox="1"/>
            <p:nvPr/>
          </p:nvSpPr>
          <p:spPr>
            <a:xfrm>
              <a:off x="4393572" y="6077578"/>
              <a:ext cx="2476000" cy="261610"/>
            </a:xfrm>
            <a:prstGeom prst="rect">
              <a:avLst/>
            </a:prstGeom>
            <a:noFill/>
          </p:spPr>
          <p:txBody>
            <a:bodyPr wrap="square">
              <a:spAutoFit/>
            </a:bodyPr>
            <a:lstStyle/>
            <a:p>
              <a:r>
                <a:rPr lang="fr-FR" sz="1100" dirty="0">
                  <a:solidFill>
                    <a:srgbClr val="0F1015"/>
                  </a:solidFill>
                  <a:latin typeface="Avenir Next LT Pro Light" panose="020B0304020202020204" pitchFamily="34" charset="0"/>
                </a:rPr>
                <a:t>Vermillon       primaire         garance</a:t>
              </a:r>
              <a:endParaRPr lang="fr-FR" sz="1100" dirty="0"/>
            </a:p>
          </p:txBody>
        </p:sp>
      </p:grpSp>
      <p:grpSp>
        <p:nvGrpSpPr>
          <p:cNvPr id="14" name="Groupe 13">
            <a:extLst>
              <a:ext uri="{FF2B5EF4-FFF2-40B4-BE49-F238E27FC236}">
                <a16:creationId xmlns:a16="http://schemas.microsoft.com/office/drawing/2014/main" id="{7036A202-A67B-FDAE-8F9B-C181E91B658D}"/>
              </a:ext>
            </a:extLst>
          </p:cNvPr>
          <p:cNvGrpSpPr/>
          <p:nvPr/>
        </p:nvGrpSpPr>
        <p:grpSpPr>
          <a:xfrm>
            <a:off x="708676" y="905217"/>
            <a:ext cx="2476000" cy="786825"/>
            <a:chOff x="1572407" y="7115552"/>
            <a:chExt cx="2476000" cy="786825"/>
          </a:xfrm>
        </p:grpSpPr>
        <p:grpSp>
          <p:nvGrpSpPr>
            <p:cNvPr id="17" name="Groupe 16">
              <a:extLst>
                <a:ext uri="{FF2B5EF4-FFF2-40B4-BE49-F238E27FC236}">
                  <a16:creationId xmlns:a16="http://schemas.microsoft.com/office/drawing/2014/main" id="{A47C676E-BE25-3251-79E7-3CCC900E5B0B}"/>
                </a:ext>
              </a:extLst>
            </p:cNvPr>
            <p:cNvGrpSpPr/>
            <p:nvPr/>
          </p:nvGrpSpPr>
          <p:grpSpPr>
            <a:xfrm>
              <a:off x="1572407" y="7115552"/>
              <a:ext cx="2322328" cy="706535"/>
              <a:chOff x="2277801" y="8791418"/>
              <a:chExt cx="2322328" cy="706535"/>
            </a:xfrm>
          </p:grpSpPr>
          <p:pic>
            <p:nvPicPr>
              <p:cNvPr id="19" name="Image 18">
                <a:extLst>
                  <a:ext uri="{FF2B5EF4-FFF2-40B4-BE49-F238E27FC236}">
                    <a16:creationId xmlns:a16="http://schemas.microsoft.com/office/drawing/2014/main" id="{E3BF0FE1-395E-D6F7-AE13-4D59FB86B81F}"/>
                  </a:ext>
                </a:extLst>
              </p:cNvPr>
              <p:cNvPicPr>
                <a:picLocks noChangeAspect="1"/>
              </p:cNvPicPr>
              <p:nvPr/>
            </p:nvPicPr>
            <p:blipFill>
              <a:blip r:embed="rId5"/>
              <a:stretch>
                <a:fillRect/>
              </a:stretch>
            </p:blipFill>
            <p:spPr>
              <a:xfrm>
                <a:off x="3103562" y="8837504"/>
                <a:ext cx="676275" cy="609934"/>
              </a:xfrm>
              <a:prstGeom prst="ellipse">
                <a:avLst/>
              </a:prstGeom>
              <a:ln>
                <a:noFill/>
              </a:ln>
              <a:effectLst>
                <a:softEdge rad="112500"/>
              </a:effectLst>
            </p:spPr>
          </p:pic>
          <p:pic>
            <p:nvPicPr>
              <p:cNvPr id="20" name="Image 19">
                <a:extLst>
                  <a:ext uri="{FF2B5EF4-FFF2-40B4-BE49-F238E27FC236}">
                    <a16:creationId xmlns:a16="http://schemas.microsoft.com/office/drawing/2014/main" id="{C4742AF3-10FA-96B4-0747-F29198A56556}"/>
                  </a:ext>
                </a:extLst>
              </p:cNvPr>
              <p:cNvPicPr>
                <a:picLocks noChangeAspect="1"/>
              </p:cNvPicPr>
              <p:nvPr/>
            </p:nvPicPr>
            <p:blipFill>
              <a:blip r:embed="rId6"/>
              <a:stretch>
                <a:fillRect/>
              </a:stretch>
            </p:blipFill>
            <p:spPr>
              <a:xfrm>
                <a:off x="2277801" y="8791418"/>
                <a:ext cx="681746" cy="656020"/>
              </a:xfrm>
              <a:prstGeom prst="ellipse">
                <a:avLst/>
              </a:prstGeom>
              <a:ln>
                <a:noFill/>
              </a:ln>
              <a:effectLst>
                <a:softEdge rad="112500"/>
              </a:effectLst>
            </p:spPr>
          </p:pic>
          <p:pic>
            <p:nvPicPr>
              <p:cNvPr id="21" name="Image 20">
                <a:extLst>
                  <a:ext uri="{FF2B5EF4-FFF2-40B4-BE49-F238E27FC236}">
                    <a16:creationId xmlns:a16="http://schemas.microsoft.com/office/drawing/2014/main" id="{46AA3661-F527-3C5F-3947-0C16BD72D380}"/>
                  </a:ext>
                </a:extLst>
              </p:cNvPr>
              <p:cNvPicPr>
                <a:picLocks noChangeAspect="1"/>
              </p:cNvPicPr>
              <p:nvPr/>
            </p:nvPicPr>
            <p:blipFill>
              <a:blip r:embed="rId7"/>
              <a:stretch>
                <a:fillRect/>
              </a:stretch>
            </p:blipFill>
            <p:spPr>
              <a:xfrm>
                <a:off x="3957383" y="8841933"/>
                <a:ext cx="642746" cy="656020"/>
              </a:xfrm>
              <a:prstGeom prst="ellipse">
                <a:avLst/>
              </a:prstGeom>
              <a:ln>
                <a:noFill/>
              </a:ln>
              <a:effectLst>
                <a:softEdge rad="112500"/>
              </a:effectLst>
            </p:spPr>
          </p:pic>
        </p:grpSp>
        <p:sp>
          <p:nvSpPr>
            <p:cNvPr id="18" name="ZoneTexte 17">
              <a:extLst>
                <a:ext uri="{FF2B5EF4-FFF2-40B4-BE49-F238E27FC236}">
                  <a16:creationId xmlns:a16="http://schemas.microsoft.com/office/drawing/2014/main" id="{DBFCE501-A1C9-5B67-BAC6-5D13E6F5D5F6}"/>
                </a:ext>
              </a:extLst>
            </p:cNvPr>
            <p:cNvSpPr txBox="1"/>
            <p:nvPr/>
          </p:nvSpPr>
          <p:spPr>
            <a:xfrm>
              <a:off x="1572407" y="7640767"/>
              <a:ext cx="2476000" cy="261610"/>
            </a:xfrm>
            <a:prstGeom prst="rect">
              <a:avLst/>
            </a:prstGeom>
            <a:noFill/>
          </p:spPr>
          <p:txBody>
            <a:bodyPr wrap="square">
              <a:spAutoFit/>
            </a:bodyPr>
            <a:lstStyle/>
            <a:p>
              <a:r>
                <a:rPr lang="fr-FR" sz="1100" dirty="0">
                  <a:solidFill>
                    <a:srgbClr val="0F1015"/>
                  </a:solidFill>
                  <a:latin typeface="Avenir Next LT Pro Light" panose="020B0304020202020204" pitchFamily="34" charset="0"/>
                </a:rPr>
                <a:t>Phtalo            primaire         Dumont</a:t>
              </a:r>
              <a:endParaRPr lang="fr-FR" sz="1100" dirty="0"/>
            </a:p>
          </p:txBody>
        </p:sp>
      </p:grpSp>
      <p:grpSp>
        <p:nvGrpSpPr>
          <p:cNvPr id="22" name="Groupe 21">
            <a:extLst>
              <a:ext uri="{FF2B5EF4-FFF2-40B4-BE49-F238E27FC236}">
                <a16:creationId xmlns:a16="http://schemas.microsoft.com/office/drawing/2014/main" id="{1622E47B-372D-925F-FDAE-F3B515EB7FB6}"/>
              </a:ext>
            </a:extLst>
          </p:cNvPr>
          <p:cNvGrpSpPr/>
          <p:nvPr/>
        </p:nvGrpSpPr>
        <p:grpSpPr>
          <a:xfrm>
            <a:off x="818152" y="1761969"/>
            <a:ext cx="2108843" cy="495179"/>
            <a:chOff x="4547468" y="4219102"/>
            <a:chExt cx="2108843" cy="495179"/>
          </a:xfrm>
        </p:grpSpPr>
        <p:sp>
          <p:nvSpPr>
            <p:cNvPr id="23" name="ZoneTexte 22">
              <a:extLst>
                <a:ext uri="{FF2B5EF4-FFF2-40B4-BE49-F238E27FC236}">
                  <a16:creationId xmlns:a16="http://schemas.microsoft.com/office/drawing/2014/main" id="{D179308E-0E54-57B4-98AE-9879C8D2D953}"/>
                </a:ext>
              </a:extLst>
            </p:cNvPr>
            <p:cNvSpPr txBox="1"/>
            <p:nvPr/>
          </p:nvSpPr>
          <p:spPr>
            <a:xfrm>
              <a:off x="5442738" y="4219102"/>
              <a:ext cx="377667" cy="461665"/>
            </a:xfrm>
            <a:prstGeom prst="rect">
              <a:avLst/>
            </a:prstGeom>
            <a:noFill/>
          </p:spPr>
          <p:txBody>
            <a:bodyPr wrap="square">
              <a:spAutoFit/>
            </a:bodyPr>
            <a:lstStyle/>
            <a:p>
              <a:r>
                <a:rPr lang="fr-FR" sz="2400" dirty="0">
                  <a:solidFill>
                    <a:srgbClr val="00605E"/>
                  </a:solidFill>
                </a:rPr>
                <a:t>✓</a:t>
              </a:r>
            </a:p>
          </p:txBody>
        </p:sp>
        <p:sp>
          <p:nvSpPr>
            <p:cNvPr id="24" name="ZoneTexte 23">
              <a:extLst>
                <a:ext uri="{FF2B5EF4-FFF2-40B4-BE49-F238E27FC236}">
                  <a16:creationId xmlns:a16="http://schemas.microsoft.com/office/drawing/2014/main" id="{78961D06-8406-1405-30BE-D98B026E99E5}"/>
                </a:ext>
              </a:extLst>
            </p:cNvPr>
            <p:cNvSpPr txBox="1"/>
            <p:nvPr/>
          </p:nvSpPr>
          <p:spPr>
            <a:xfrm>
              <a:off x="6278644" y="4252616"/>
              <a:ext cx="377667" cy="461665"/>
            </a:xfrm>
            <a:prstGeom prst="rect">
              <a:avLst/>
            </a:prstGeom>
            <a:noFill/>
          </p:spPr>
          <p:txBody>
            <a:bodyPr wrap="square">
              <a:spAutoFit/>
            </a:bodyPr>
            <a:lstStyle/>
            <a:p>
              <a:r>
                <a:rPr lang="fr-FR" sz="2400" dirty="0">
                  <a:solidFill>
                    <a:srgbClr val="00605E"/>
                  </a:solidFill>
                </a:rPr>
                <a:t>✓</a:t>
              </a:r>
            </a:p>
          </p:txBody>
        </p:sp>
        <p:sp>
          <p:nvSpPr>
            <p:cNvPr id="25" name="ZoneTexte 24">
              <a:extLst>
                <a:ext uri="{FF2B5EF4-FFF2-40B4-BE49-F238E27FC236}">
                  <a16:creationId xmlns:a16="http://schemas.microsoft.com/office/drawing/2014/main" id="{257F31A8-E0DF-69C0-C6C7-730A19F54D34}"/>
                </a:ext>
              </a:extLst>
            </p:cNvPr>
            <p:cNvSpPr txBox="1"/>
            <p:nvPr/>
          </p:nvSpPr>
          <p:spPr>
            <a:xfrm>
              <a:off x="4547468" y="4227203"/>
              <a:ext cx="377667" cy="461665"/>
            </a:xfrm>
            <a:prstGeom prst="rect">
              <a:avLst/>
            </a:prstGeom>
            <a:noFill/>
          </p:spPr>
          <p:txBody>
            <a:bodyPr wrap="square">
              <a:spAutoFit/>
            </a:bodyPr>
            <a:lstStyle/>
            <a:p>
              <a:r>
                <a:rPr lang="fr-FR" sz="2400" dirty="0">
                  <a:solidFill>
                    <a:srgbClr val="FF0000"/>
                  </a:solidFill>
                </a:rPr>
                <a:t>X</a:t>
              </a:r>
            </a:p>
          </p:txBody>
        </p:sp>
      </p:grpSp>
      <p:grpSp>
        <p:nvGrpSpPr>
          <p:cNvPr id="26" name="Groupe 25">
            <a:extLst>
              <a:ext uri="{FF2B5EF4-FFF2-40B4-BE49-F238E27FC236}">
                <a16:creationId xmlns:a16="http://schemas.microsoft.com/office/drawing/2014/main" id="{094EF578-CCA4-ADF0-61C3-ABA5E002A637}"/>
              </a:ext>
            </a:extLst>
          </p:cNvPr>
          <p:cNvGrpSpPr/>
          <p:nvPr/>
        </p:nvGrpSpPr>
        <p:grpSpPr>
          <a:xfrm>
            <a:off x="812476" y="562859"/>
            <a:ext cx="2108843" cy="495179"/>
            <a:chOff x="4547468" y="4219102"/>
            <a:chExt cx="2108843" cy="495179"/>
          </a:xfrm>
        </p:grpSpPr>
        <p:sp>
          <p:nvSpPr>
            <p:cNvPr id="27" name="ZoneTexte 26">
              <a:extLst>
                <a:ext uri="{FF2B5EF4-FFF2-40B4-BE49-F238E27FC236}">
                  <a16:creationId xmlns:a16="http://schemas.microsoft.com/office/drawing/2014/main" id="{5F6D2E1F-0015-328E-B921-C2F9FE151896}"/>
                </a:ext>
              </a:extLst>
            </p:cNvPr>
            <p:cNvSpPr txBox="1"/>
            <p:nvPr/>
          </p:nvSpPr>
          <p:spPr>
            <a:xfrm>
              <a:off x="5442738" y="4219102"/>
              <a:ext cx="377667" cy="461665"/>
            </a:xfrm>
            <a:prstGeom prst="rect">
              <a:avLst/>
            </a:prstGeom>
            <a:noFill/>
          </p:spPr>
          <p:txBody>
            <a:bodyPr wrap="square">
              <a:spAutoFit/>
            </a:bodyPr>
            <a:lstStyle/>
            <a:p>
              <a:r>
                <a:rPr lang="fr-FR" sz="2400" dirty="0">
                  <a:solidFill>
                    <a:srgbClr val="00605E"/>
                  </a:solidFill>
                </a:rPr>
                <a:t>✓</a:t>
              </a:r>
            </a:p>
          </p:txBody>
        </p:sp>
        <p:sp>
          <p:nvSpPr>
            <p:cNvPr id="28" name="ZoneTexte 27">
              <a:extLst>
                <a:ext uri="{FF2B5EF4-FFF2-40B4-BE49-F238E27FC236}">
                  <a16:creationId xmlns:a16="http://schemas.microsoft.com/office/drawing/2014/main" id="{EAD4EBBB-41AF-1487-AA7B-4F5CB6086133}"/>
                </a:ext>
              </a:extLst>
            </p:cNvPr>
            <p:cNvSpPr txBox="1"/>
            <p:nvPr/>
          </p:nvSpPr>
          <p:spPr>
            <a:xfrm>
              <a:off x="6278644" y="4252616"/>
              <a:ext cx="377667" cy="461665"/>
            </a:xfrm>
            <a:prstGeom prst="rect">
              <a:avLst/>
            </a:prstGeom>
            <a:noFill/>
          </p:spPr>
          <p:txBody>
            <a:bodyPr wrap="square">
              <a:spAutoFit/>
            </a:bodyPr>
            <a:lstStyle/>
            <a:p>
              <a:r>
                <a:rPr lang="fr-FR" sz="2400" dirty="0">
                  <a:solidFill>
                    <a:srgbClr val="00605E"/>
                  </a:solidFill>
                </a:rPr>
                <a:t>✓</a:t>
              </a:r>
            </a:p>
          </p:txBody>
        </p:sp>
        <p:sp>
          <p:nvSpPr>
            <p:cNvPr id="29" name="ZoneTexte 28">
              <a:extLst>
                <a:ext uri="{FF2B5EF4-FFF2-40B4-BE49-F238E27FC236}">
                  <a16:creationId xmlns:a16="http://schemas.microsoft.com/office/drawing/2014/main" id="{FBB866B2-D916-17DB-4877-E9334A92DC24}"/>
                </a:ext>
              </a:extLst>
            </p:cNvPr>
            <p:cNvSpPr txBox="1"/>
            <p:nvPr/>
          </p:nvSpPr>
          <p:spPr>
            <a:xfrm>
              <a:off x="4547468" y="4227203"/>
              <a:ext cx="377667" cy="461665"/>
            </a:xfrm>
            <a:prstGeom prst="rect">
              <a:avLst/>
            </a:prstGeom>
            <a:noFill/>
          </p:spPr>
          <p:txBody>
            <a:bodyPr wrap="square">
              <a:spAutoFit/>
            </a:bodyPr>
            <a:lstStyle/>
            <a:p>
              <a:r>
                <a:rPr lang="fr-FR" sz="2400" dirty="0">
                  <a:solidFill>
                    <a:srgbClr val="FF0000"/>
                  </a:solidFill>
                </a:rPr>
                <a:t>X</a:t>
              </a:r>
            </a:p>
          </p:txBody>
        </p:sp>
      </p:grpSp>
      <p:sp>
        <p:nvSpPr>
          <p:cNvPr id="30" name="ZoneTexte 29">
            <a:extLst>
              <a:ext uri="{FF2B5EF4-FFF2-40B4-BE49-F238E27FC236}">
                <a16:creationId xmlns:a16="http://schemas.microsoft.com/office/drawing/2014/main" id="{309FB961-3CAD-AC16-641B-A586DDE51220}"/>
              </a:ext>
            </a:extLst>
          </p:cNvPr>
          <p:cNvSpPr txBox="1"/>
          <p:nvPr/>
        </p:nvSpPr>
        <p:spPr>
          <a:xfrm>
            <a:off x="465884" y="3385678"/>
            <a:ext cx="6355105" cy="954107"/>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En respectant cette règle : </a:t>
            </a:r>
          </a:p>
          <a:p>
            <a:r>
              <a:rPr lang="fr-FR" sz="1400" b="1" dirty="0">
                <a:solidFill>
                  <a:srgbClr val="0F1015"/>
                </a:solidFill>
                <a:latin typeface="Avenir Next LT Pro Light" panose="020B0304020202020204" pitchFamily="34" charset="0"/>
              </a:rPr>
              <a:t>Je veux fabriquer une couleur . </a:t>
            </a:r>
          </a:p>
          <a:p>
            <a:r>
              <a:rPr lang="fr-FR" sz="1400" b="1" dirty="0">
                <a:solidFill>
                  <a:srgbClr val="0F1015"/>
                </a:solidFill>
                <a:latin typeface="Avenir Next LT Pro Light" panose="020B0304020202020204" pitchFamily="34" charset="0"/>
              </a:rPr>
              <a:t>Je n’utilise pas de pigment qui contienne des traces de sa complémentaire, </a:t>
            </a:r>
            <a:r>
              <a:rPr lang="fr-FR" sz="1400" dirty="0">
                <a:solidFill>
                  <a:srgbClr val="0F1015"/>
                </a:solidFill>
                <a:latin typeface="Avenir Next LT Pro Light" panose="020B0304020202020204" pitchFamily="34" charset="0"/>
              </a:rPr>
              <a:t>je suis certaine d’obtenir une couleur lumineuse.</a:t>
            </a:r>
            <a:endParaRPr lang="fr-FR" sz="1200" dirty="0"/>
          </a:p>
        </p:txBody>
      </p:sp>
      <p:sp>
        <p:nvSpPr>
          <p:cNvPr id="31" name="ZoneTexte 30">
            <a:extLst>
              <a:ext uri="{FF2B5EF4-FFF2-40B4-BE49-F238E27FC236}">
                <a16:creationId xmlns:a16="http://schemas.microsoft.com/office/drawing/2014/main" id="{8588BB0B-F96B-E87C-844F-ABBDEF35DC1A}"/>
              </a:ext>
            </a:extLst>
          </p:cNvPr>
          <p:cNvSpPr txBox="1"/>
          <p:nvPr/>
        </p:nvSpPr>
        <p:spPr>
          <a:xfrm>
            <a:off x="519728" y="5738999"/>
            <a:ext cx="6355105" cy="523220"/>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Inversement,  ajouter un peu de la complémentaire à une couleur me permettra de la « rabattre », d’atténuer un coté un peu trop « flashy » :</a:t>
            </a:r>
            <a:endParaRPr lang="fr-FR" sz="1200" dirty="0"/>
          </a:p>
        </p:txBody>
      </p:sp>
      <p:grpSp>
        <p:nvGrpSpPr>
          <p:cNvPr id="32" name="Groupe 31">
            <a:extLst>
              <a:ext uri="{FF2B5EF4-FFF2-40B4-BE49-F238E27FC236}">
                <a16:creationId xmlns:a16="http://schemas.microsoft.com/office/drawing/2014/main" id="{DF0BB881-0B7D-1076-6CFE-B62D4901A350}"/>
              </a:ext>
            </a:extLst>
          </p:cNvPr>
          <p:cNvGrpSpPr/>
          <p:nvPr/>
        </p:nvGrpSpPr>
        <p:grpSpPr>
          <a:xfrm>
            <a:off x="197378" y="4695133"/>
            <a:ext cx="5714306" cy="396732"/>
            <a:chOff x="99218" y="2078623"/>
            <a:chExt cx="3778250" cy="270878"/>
          </a:xfrm>
        </p:grpSpPr>
        <p:sp>
          <p:nvSpPr>
            <p:cNvPr id="33" name="Rectangle : coins arrondis 32">
              <a:extLst>
                <a:ext uri="{FF2B5EF4-FFF2-40B4-BE49-F238E27FC236}">
                  <a16:creationId xmlns:a16="http://schemas.microsoft.com/office/drawing/2014/main" id="{DA99BDBA-090E-A32E-483B-7A1B3C9B96A8}"/>
                </a:ext>
              </a:extLst>
            </p:cNvPr>
            <p:cNvSpPr/>
            <p:nvPr/>
          </p:nvSpPr>
          <p:spPr>
            <a:xfrm>
              <a:off x="196850" y="2078623"/>
              <a:ext cx="3582987" cy="270878"/>
            </a:xfrm>
            <a:prstGeom prst="roundRect">
              <a:avLst/>
            </a:prstGeom>
            <a:solidFill>
              <a:srgbClr val="CD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ZoneTexte 33">
              <a:extLst>
                <a:ext uri="{FF2B5EF4-FFF2-40B4-BE49-F238E27FC236}">
                  <a16:creationId xmlns:a16="http://schemas.microsoft.com/office/drawing/2014/main" id="{0D88803F-86AC-BC6D-BD5A-16FD50E9D7BB}"/>
                </a:ext>
              </a:extLst>
            </p:cNvPr>
            <p:cNvSpPr txBox="1"/>
            <p:nvPr/>
          </p:nvSpPr>
          <p:spPr>
            <a:xfrm>
              <a:off x="99218" y="2082798"/>
              <a:ext cx="3778250" cy="252170"/>
            </a:xfrm>
            <a:prstGeom prst="rect">
              <a:avLst/>
            </a:prstGeom>
            <a:noFill/>
          </p:spPr>
          <p:txBody>
            <a:bodyPr wrap="square">
              <a:spAutoFit/>
            </a:bodyPr>
            <a:lstStyle/>
            <a:p>
              <a:pPr algn="ctr"/>
              <a:r>
                <a:rPr lang="fr-FR" dirty="0">
                  <a:solidFill>
                    <a:srgbClr val="00605E"/>
                  </a:solidFill>
                  <a:latin typeface="Avenir Next LT Pro Light" panose="020B0304020202020204" pitchFamily="34" charset="0"/>
                </a:rPr>
                <a:t>Pour obtenir des couleurs plus sombres :</a:t>
              </a:r>
            </a:p>
          </p:txBody>
        </p:sp>
      </p:grpSp>
      <p:grpSp>
        <p:nvGrpSpPr>
          <p:cNvPr id="35" name="Groupe 34">
            <a:extLst>
              <a:ext uri="{FF2B5EF4-FFF2-40B4-BE49-F238E27FC236}">
                <a16:creationId xmlns:a16="http://schemas.microsoft.com/office/drawing/2014/main" id="{6BEE54FE-952F-9764-356F-318FAEEB9334}"/>
              </a:ext>
            </a:extLst>
          </p:cNvPr>
          <p:cNvGrpSpPr/>
          <p:nvPr/>
        </p:nvGrpSpPr>
        <p:grpSpPr>
          <a:xfrm>
            <a:off x="519728" y="6633796"/>
            <a:ext cx="3703393" cy="3209231"/>
            <a:chOff x="271706" y="2911681"/>
            <a:chExt cx="3703393" cy="4460846"/>
          </a:xfrm>
        </p:grpSpPr>
        <p:sp>
          <p:nvSpPr>
            <p:cNvPr id="36" name="ZoneTexte 35">
              <a:extLst>
                <a:ext uri="{FF2B5EF4-FFF2-40B4-BE49-F238E27FC236}">
                  <a16:creationId xmlns:a16="http://schemas.microsoft.com/office/drawing/2014/main" id="{662BE53A-E318-6BDE-2C11-4FD893F7F066}"/>
                </a:ext>
              </a:extLst>
            </p:cNvPr>
            <p:cNvSpPr txBox="1"/>
            <p:nvPr/>
          </p:nvSpPr>
          <p:spPr>
            <a:xfrm>
              <a:off x="407340" y="2911681"/>
              <a:ext cx="3567759" cy="4460846"/>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Mon vert émeraude ou Viridian est trop « cru », trop pétant ? </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Ajoutez-lui une pointe de brun (qui contient du rouge et un peu de jaune), vous aurez un très beau vert sombre, intéressant pour des zones d’ombres de végétation (le bas des arbres par exemple).</a:t>
              </a:r>
              <a:endParaRPr lang="fr-FR" sz="1200" dirty="0"/>
            </a:p>
          </p:txBody>
        </p:sp>
        <p:sp>
          <p:nvSpPr>
            <p:cNvPr id="37" name="Rectangle : coins arrondis 36">
              <a:extLst>
                <a:ext uri="{FF2B5EF4-FFF2-40B4-BE49-F238E27FC236}">
                  <a16:creationId xmlns:a16="http://schemas.microsoft.com/office/drawing/2014/main" id="{50578758-7CBF-8E72-8B75-A4F2422B477A}"/>
                </a:ext>
              </a:extLst>
            </p:cNvPr>
            <p:cNvSpPr/>
            <p:nvPr/>
          </p:nvSpPr>
          <p:spPr>
            <a:xfrm>
              <a:off x="271706" y="2911681"/>
              <a:ext cx="3627194" cy="3143745"/>
            </a:xfrm>
            <a:prstGeom prst="roundRect">
              <a:avLst/>
            </a:prstGeom>
            <a:noFill/>
            <a:ln w="28575">
              <a:solidFill>
                <a:srgbClr val="23B6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8" name="Image 37">
            <a:extLst>
              <a:ext uri="{FF2B5EF4-FFF2-40B4-BE49-F238E27FC236}">
                <a16:creationId xmlns:a16="http://schemas.microsoft.com/office/drawing/2014/main" id="{2ECD9221-CF2C-80E6-1185-A905E15AFEA2}"/>
              </a:ext>
            </a:extLst>
          </p:cNvPr>
          <p:cNvPicPr>
            <a:picLocks noChangeAspect="1"/>
          </p:cNvPicPr>
          <p:nvPr/>
        </p:nvPicPr>
        <p:blipFill>
          <a:blip r:embed="rId8"/>
          <a:stretch>
            <a:fillRect/>
          </a:stretch>
        </p:blipFill>
        <p:spPr>
          <a:xfrm>
            <a:off x="4489110" y="7063283"/>
            <a:ext cx="2102071" cy="1533586"/>
          </a:xfrm>
          <a:prstGeom prst="rect">
            <a:avLst/>
          </a:prstGeom>
        </p:spPr>
      </p:pic>
    </p:spTree>
    <p:extLst>
      <p:ext uri="{BB962C8B-B14F-4D97-AF65-F5344CB8AC3E}">
        <p14:creationId xmlns:p14="http://schemas.microsoft.com/office/powerpoint/2010/main" val="3974115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31BC7-3A85-96C3-0A55-41154987AF3F}"/>
            </a:ext>
          </a:extLst>
        </p:cNvPr>
        <p:cNvGrpSpPr/>
        <p:nvPr/>
      </p:nvGrpSpPr>
      <p:grpSpPr>
        <a:xfrm>
          <a:off x="0" y="0"/>
          <a:ext cx="0" cy="0"/>
          <a:chOff x="0" y="0"/>
          <a:chExt cx="0" cy="0"/>
        </a:xfrm>
      </p:grpSpPr>
      <p:grpSp>
        <p:nvGrpSpPr>
          <p:cNvPr id="16" name="Groupe 15">
            <a:extLst>
              <a:ext uri="{FF2B5EF4-FFF2-40B4-BE49-F238E27FC236}">
                <a16:creationId xmlns:a16="http://schemas.microsoft.com/office/drawing/2014/main" id="{EA9AE0BB-05F0-4D9E-9227-56DC64BA38FE}"/>
              </a:ext>
            </a:extLst>
          </p:cNvPr>
          <p:cNvGrpSpPr/>
          <p:nvPr/>
        </p:nvGrpSpPr>
        <p:grpSpPr>
          <a:xfrm>
            <a:off x="-188479" y="485722"/>
            <a:ext cx="6152551" cy="369332"/>
            <a:chOff x="-216566" y="2029396"/>
            <a:chExt cx="4409817" cy="369332"/>
          </a:xfrm>
        </p:grpSpPr>
        <p:sp>
          <p:nvSpPr>
            <p:cNvPr id="12" name="Rectangle : coins arrondis 11">
              <a:extLst>
                <a:ext uri="{FF2B5EF4-FFF2-40B4-BE49-F238E27FC236}">
                  <a16:creationId xmlns:a16="http://schemas.microsoft.com/office/drawing/2014/main" id="{8F218126-FBAA-EB7B-FBFC-1058B6215930}"/>
                </a:ext>
              </a:extLst>
            </p:cNvPr>
            <p:cNvSpPr/>
            <p:nvPr/>
          </p:nvSpPr>
          <p:spPr>
            <a:xfrm>
              <a:off x="196850" y="2078623"/>
              <a:ext cx="3582987" cy="270878"/>
            </a:xfrm>
            <a:prstGeom prst="roundRect">
              <a:avLst/>
            </a:prstGeom>
            <a:solidFill>
              <a:srgbClr val="CD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750C4D5E-A63E-440B-0201-AB58C27DD6DC}"/>
                </a:ext>
              </a:extLst>
            </p:cNvPr>
            <p:cNvSpPr txBox="1"/>
            <p:nvPr/>
          </p:nvSpPr>
          <p:spPr>
            <a:xfrm>
              <a:off x="-216566" y="2029396"/>
              <a:ext cx="4409817" cy="369332"/>
            </a:xfrm>
            <a:prstGeom prst="rect">
              <a:avLst/>
            </a:prstGeom>
            <a:noFill/>
          </p:spPr>
          <p:txBody>
            <a:bodyPr wrap="square">
              <a:spAutoFit/>
            </a:bodyPr>
            <a:lstStyle/>
            <a:p>
              <a:pPr algn="ctr"/>
              <a:r>
                <a:rPr lang="fr-FR" dirty="0">
                  <a:solidFill>
                    <a:srgbClr val="00605E"/>
                  </a:solidFill>
                  <a:latin typeface="Avenir Next LT Pro Light" panose="020B0304020202020204" pitchFamily="34" charset="0"/>
                </a:rPr>
                <a:t>Fabriquez vous –même vos noirs et sombres :</a:t>
              </a:r>
            </a:p>
          </p:txBody>
        </p:sp>
      </p:grpSp>
      <p:sp>
        <p:nvSpPr>
          <p:cNvPr id="15" name="Espace réservé du numéro de diapositive 14">
            <a:extLst>
              <a:ext uri="{FF2B5EF4-FFF2-40B4-BE49-F238E27FC236}">
                <a16:creationId xmlns:a16="http://schemas.microsoft.com/office/drawing/2014/main" id="{BE34A0F9-DE6C-3048-7407-9D7C5445D7DA}"/>
              </a:ext>
            </a:extLst>
          </p:cNvPr>
          <p:cNvSpPr>
            <a:spLocks noGrp="1"/>
          </p:cNvSpPr>
          <p:nvPr>
            <p:ph type="sldNum" sz="quarter" idx="12"/>
          </p:nvPr>
        </p:nvSpPr>
        <p:spPr/>
        <p:txBody>
          <a:bodyPr/>
          <a:lstStyle/>
          <a:p>
            <a:fld id="{633AA619-DF5D-4FE9-815E-03D2EE080217}" type="slidenum">
              <a:rPr lang="fr-FR" sz="1200" smtClean="0">
                <a:solidFill>
                  <a:srgbClr val="00605E"/>
                </a:solidFill>
                <a:latin typeface="Euphemia" panose="020B0503040102020104" pitchFamily="34" charset="0"/>
              </a:rPr>
              <a:t>4</a:t>
            </a:fld>
            <a:endParaRPr lang="fr-FR" sz="1200" dirty="0">
              <a:solidFill>
                <a:srgbClr val="00605E"/>
              </a:solidFill>
              <a:latin typeface="Euphemia" panose="020B0503040102020104" pitchFamily="34" charset="0"/>
            </a:endParaRPr>
          </a:p>
        </p:txBody>
      </p:sp>
      <p:grpSp>
        <p:nvGrpSpPr>
          <p:cNvPr id="2" name="Groupe 1">
            <a:extLst>
              <a:ext uri="{FF2B5EF4-FFF2-40B4-BE49-F238E27FC236}">
                <a16:creationId xmlns:a16="http://schemas.microsoft.com/office/drawing/2014/main" id="{EC8EB0D7-AB43-5DFB-651D-882276842ACC}"/>
              </a:ext>
            </a:extLst>
          </p:cNvPr>
          <p:cNvGrpSpPr/>
          <p:nvPr/>
        </p:nvGrpSpPr>
        <p:grpSpPr>
          <a:xfrm>
            <a:off x="258264" y="869307"/>
            <a:ext cx="7043146" cy="1862447"/>
            <a:chOff x="271706" y="2836679"/>
            <a:chExt cx="3703393" cy="2999802"/>
          </a:xfrm>
        </p:grpSpPr>
        <p:sp>
          <p:nvSpPr>
            <p:cNvPr id="4" name="ZoneTexte 3">
              <a:extLst>
                <a:ext uri="{FF2B5EF4-FFF2-40B4-BE49-F238E27FC236}">
                  <a16:creationId xmlns:a16="http://schemas.microsoft.com/office/drawing/2014/main" id="{AAB046DF-2EF1-0B51-6617-96196C98C0CE}"/>
                </a:ext>
              </a:extLst>
            </p:cNvPr>
            <p:cNvSpPr txBox="1"/>
            <p:nvPr/>
          </p:nvSpPr>
          <p:spPr>
            <a:xfrm>
              <a:off x="407340" y="2911680"/>
              <a:ext cx="3567759" cy="2924801"/>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Fabriquez vous-même vos noirs, vos sombres pour des ombres lumineuses, vivantes. Mélangez des couleurs puissantes et complémentaires </a:t>
              </a:r>
            </a:p>
            <a:p>
              <a:r>
                <a:rPr lang="fr-FR" sz="1400" dirty="0">
                  <a:solidFill>
                    <a:srgbClr val="0F1015"/>
                  </a:solidFill>
                  <a:latin typeface="Avenir Next LT Pro Light" panose="020B0304020202020204" pitchFamily="34" charset="0"/>
                </a:rPr>
                <a:t>(essayez les 2 par 2, ne mélanges pas tout ! ) :</a:t>
              </a:r>
            </a:p>
            <a:p>
              <a:r>
                <a:rPr lang="fr-FR" sz="1400" dirty="0">
                  <a:solidFill>
                    <a:srgbClr val="0F1015"/>
                  </a:solidFill>
                  <a:latin typeface="Avenir Next LT Pro Light" panose="020B0304020202020204" pitchFamily="34" charset="0"/>
                </a:rPr>
                <a:t>Un bleu indigo + un Brun Van Dyck</a:t>
              </a:r>
            </a:p>
            <a:p>
              <a:r>
                <a:rPr lang="fr-FR" sz="1400" dirty="0">
                  <a:solidFill>
                    <a:srgbClr val="0F1015"/>
                  </a:solidFill>
                  <a:latin typeface="Avenir Next LT Pro Light" panose="020B0304020202020204" pitchFamily="34" charset="0"/>
                </a:rPr>
                <a:t>Un bleu indigo + du terre de Sienne brulé,</a:t>
              </a:r>
            </a:p>
            <a:p>
              <a:r>
                <a:rPr lang="fr-FR" sz="1400" dirty="0">
                  <a:solidFill>
                    <a:srgbClr val="0F1015"/>
                  </a:solidFill>
                  <a:latin typeface="Avenir Next LT Pro Light" panose="020B0304020202020204" pitchFamily="34" charset="0"/>
                </a:rPr>
                <a:t>Un outremer + un rouge vénitien,…</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Amusez vous, faites vous vos propres essais et créez vos gammes</a:t>
              </a:r>
            </a:p>
          </p:txBody>
        </p:sp>
        <p:sp>
          <p:nvSpPr>
            <p:cNvPr id="5" name="Rectangle : coins arrondis 4">
              <a:extLst>
                <a:ext uri="{FF2B5EF4-FFF2-40B4-BE49-F238E27FC236}">
                  <a16:creationId xmlns:a16="http://schemas.microsoft.com/office/drawing/2014/main" id="{1FB92187-FC6A-3DA4-075F-BB9342A08F25}"/>
                </a:ext>
              </a:extLst>
            </p:cNvPr>
            <p:cNvSpPr/>
            <p:nvPr/>
          </p:nvSpPr>
          <p:spPr>
            <a:xfrm>
              <a:off x="271706" y="2836679"/>
              <a:ext cx="3627194" cy="2954945"/>
            </a:xfrm>
            <a:prstGeom prst="roundRect">
              <a:avLst/>
            </a:prstGeom>
            <a:noFill/>
            <a:ln w="28575">
              <a:solidFill>
                <a:srgbClr val="23B6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 name="Groupe 6">
            <a:extLst>
              <a:ext uri="{FF2B5EF4-FFF2-40B4-BE49-F238E27FC236}">
                <a16:creationId xmlns:a16="http://schemas.microsoft.com/office/drawing/2014/main" id="{3DFC9A70-7688-9C94-1573-5B09E81A61E3}"/>
              </a:ext>
            </a:extLst>
          </p:cNvPr>
          <p:cNvGrpSpPr/>
          <p:nvPr/>
        </p:nvGrpSpPr>
        <p:grpSpPr>
          <a:xfrm>
            <a:off x="1798049" y="2778319"/>
            <a:ext cx="4221525" cy="3146378"/>
            <a:chOff x="1446212" y="2286000"/>
            <a:chExt cx="4687117" cy="3921605"/>
          </a:xfrm>
        </p:grpSpPr>
        <p:pic>
          <p:nvPicPr>
            <p:cNvPr id="8" name="Image 7">
              <a:extLst>
                <a:ext uri="{FF2B5EF4-FFF2-40B4-BE49-F238E27FC236}">
                  <a16:creationId xmlns:a16="http://schemas.microsoft.com/office/drawing/2014/main" id="{1EB5522D-273A-7E49-9C71-86544553F5FC}"/>
                </a:ext>
              </a:extLst>
            </p:cNvPr>
            <p:cNvPicPr>
              <a:picLocks noChangeAspect="1"/>
            </p:cNvPicPr>
            <p:nvPr/>
          </p:nvPicPr>
          <p:blipFill>
            <a:blip r:embed="rId2"/>
            <a:srcRect t="-724" b="87312"/>
            <a:stretch>
              <a:fillRect/>
            </a:stretch>
          </p:blipFill>
          <p:spPr>
            <a:xfrm>
              <a:off x="1446212" y="2286000"/>
              <a:ext cx="4667250" cy="822431"/>
            </a:xfrm>
            <a:prstGeom prst="rect">
              <a:avLst/>
            </a:prstGeom>
          </p:spPr>
        </p:pic>
        <p:pic>
          <p:nvPicPr>
            <p:cNvPr id="9" name="Image 8">
              <a:extLst>
                <a:ext uri="{FF2B5EF4-FFF2-40B4-BE49-F238E27FC236}">
                  <a16:creationId xmlns:a16="http://schemas.microsoft.com/office/drawing/2014/main" id="{3B6EC18F-D458-800B-630A-312591232A97}"/>
                </a:ext>
              </a:extLst>
            </p:cNvPr>
            <p:cNvPicPr>
              <a:picLocks noChangeAspect="1"/>
            </p:cNvPicPr>
            <p:nvPr/>
          </p:nvPicPr>
          <p:blipFill>
            <a:blip r:embed="rId2"/>
            <a:srcRect l="351" t="43085" r="-351" b="1286"/>
            <a:stretch>
              <a:fillRect/>
            </a:stretch>
          </p:blipFill>
          <p:spPr>
            <a:xfrm>
              <a:off x="1466079" y="2943631"/>
              <a:ext cx="4667250" cy="3263974"/>
            </a:xfrm>
            <a:prstGeom prst="rect">
              <a:avLst/>
            </a:prstGeom>
          </p:spPr>
        </p:pic>
      </p:grpSp>
      <p:grpSp>
        <p:nvGrpSpPr>
          <p:cNvPr id="10" name="Groupe 9">
            <a:extLst>
              <a:ext uri="{FF2B5EF4-FFF2-40B4-BE49-F238E27FC236}">
                <a16:creationId xmlns:a16="http://schemas.microsoft.com/office/drawing/2014/main" id="{B16BEA1D-3592-B67C-A509-94C589A22E77}"/>
              </a:ext>
            </a:extLst>
          </p:cNvPr>
          <p:cNvGrpSpPr/>
          <p:nvPr/>
        </p:nvGrpSpPr>
        <p:grpSpPr>
          <a:xfrm>
            <a:off x="-297661" y="6129560"/>
            <a:ext cx="4998963" cy="369332"/>
            <a:chOff x="-216566" y="2029396"/>
            <a:chExt cx="4409817" cy="369332"/>
          </a:xfrm>
        </p:grpSpPr>
        <p:sp>
          <p:nvSpPr>
            <p:cNvPr id="11" name="Rectangle : coins arrondis 10">
              <a:extLst>
                <a:ext uri="{FF2B5EF4-FFF2-40B4-BE49-F238E27FC236}">
                  <a16:creationId xmlns:a16="http://schemas.microsoft.com/office/drawing/2014/main" id="{CD9C090A-E57C-0A28-9E4A-EEDF360F6413}"/>
                </a:ext>
              </a:extLst>
            </p:cNvPr>
            <p:cNvSpPr/>
            <p:nvPr/>
          </p:nvSpPr>
          <p:spPr>
            <a:xfrm>
              <a:off x="196850" y="2078623"/>
              <a:ext cx="3582987" cy="270878"/>
            </a:xfrm>
            <a:prstGeom prst="roundRect">
              <a:avLst/>
            </a:prstGeom>
            <a:solidFill>
              <a:srgbClr val="CD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2F2AB65E-17E4-D117-D770-2719AA07B75E}"/>
                </a:ext>
              </a:extLst>
            </p:cNvPr>
            <p:cNvSpPr txBox="1"/>
            <p:nvPr/>
          </p:nvSpPr>
          <p:spPr>
            <a:xfrm>
              <a:off x="-216566" y="2029396"/>
              <a:ext cx="4409817" cy="369332"/>
            </a:xfrm>
            <a:prstGeom prst="rect">
              <a:avLst/>
            </a:prstGeom>
            <a:noFill/>
          </p:spPr>
          <p:txBody>
            <a:bodyPr wrap="square">
              <a:spAutoFit/>
            </a:bodyPr>
            <a:lstStyle/>
            <a:p>
              <a:pPr algn="ctr"/>
              <a:r>
                <a:rPr lang="fr-FR" dirty="0">
                  <a:solidFill>
                    <a:srgbClr val="00605E"/>
                  </a:solidFill>
                  <a:latin typeface="Avenir Next LT Pro Light" panose="020B0304020202020204" pitchFamily="34" charset="0"/>
                </a:rPr>
                <a:t>Fabriquez des teintes laiteuses :</a:t>
              </a:r>
            </a:p>
          </p:txBody>
        </p:sp>
      </p:grpSp>
      <p:sp>
        <p:nvSpPr>
          <p:cNvPr id="14" name="ZoneTexte 13">
            <a:extLst>
              <a:ext uri="{FF2B5EF4-FFF2-40B4-BE49-F238E27FC236}">
                <a16:creationId xmlns:a16="http://schemas.microsoft.com/office/drawing/2014/main" id="{555ED2CE-7323-F0A4-0447-3212B06D0931}"/>
              </a:ext>
            </a:extLst>
          </p:cNvPr>
          <p:cNvSpPr txBox="1"/>
          <p:nvPr/>
        </p:nvSpPr>
        <p:spPr>
          <a:xfrm>
            <a:off x="388317" y="6575099"/>
            <a:ext cx="6355105" cy="3724096"/>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Le blanc en aquarelle, c’est normalement une zone laissée non peinte sur le papier.</a:t>
            </a:r>
          </a:p>
          <a:p>
            <a:r>
              <a:rPr lang="fr-FR" sz="1400" dirty="0">
                <a:solidFill>
                  <a:srgbClr val="0F1015"/>
                </a:solidFill>
                <a:latin typeface="Avenir Next LT Pro Light" panose="020B0304020202020204" pitchFamily="34" charset="0"/>
              </a:rPr>
              <a:t>Pour obtenir du rose, on ne rajoute pas du blanc au rouge comme avec de la gouache, on dilue à l’eau son pigment rouge.</a:t>
            </a:r>
          </a:p>
          <a:p>
            <a:r>
              <a:rPr lang="fr-FR" sz="1400" dirty="0">
                <a:solidFill>
                  <a:srgbClr val="0F1015"/>
                </a:solidFill>
                <a:latin typeface="Avenir Next LT Pro Light" panose="020B0304020202020204" pitchFamily="34" charset="0"/>
              </a:rPr>
              <a:t>On peut vouloir une couleur laiteuse. Un saumon plutôt qu’un orange, un bleu laiteux. Dans ce cas, on peut rajouter du blanc (et ca peut être une pointe de gouache d’écolier).</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Certaines couleurs contiennent déjà du blanc dans leur composition : des jaunes de Naples (PW6, PBr24) , le bleu royal (PB15, PW6, PB29).</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A savoir : le blanc « freine » un peu la circulation des pigments dans l’eau. </a:t>
            </a:r>
          </a:p>
          <a:p>
            <a:r>
              <a:rPr lang="fr-FR" sz="1400" dirty="0">
                <a:solidFill>
                  <a:srgbClr val="0F1015"/>
                </a:solidFill>
                <a:latin typeface="Avenir Next LT Pro Light" panose="020B0304020202020204" pitchFamily="34" charset="0"/>
              </a:rPr>
              <a:t>Ca peut être un avantage : pour juxtaposer une teinte jaune à un peu dans un ciel, utiliser un jaune de Naples ou un ocre évite de se retrouver avec du vert à la jonction des 2 zones. </a:t>
            </a:r>
          </a:p>
          <a:p>
            <a:endParaRPr lang="fr-FR" sz="1400" dirty="0">
              <a:solidFill>
                <a:srgbClr val="0F1015"/>
              </a:solidFill>
              <a:latin typeface="Avenir Next LT Pro Light" panose="020B0304020202020204" pitchFamily="34" charset="0"/>
            </a:endParaRPr>
          </a:p>
          <a:p>
            <a:endParaRPr lang="fr-FR" sz="1200" dirty="0"/>
          </a:p>
        </p:txBody>
      </p:sp>
    </p:spTree>
    <p:extLst>
      <p:ext uri="{BB962C8B-B14F-4D97-AF65-F5344CB8AC3E}">
        <p14:creationId xmlns:p14="http://schemas.microsoft.com/office/powerpoint/2010/main" val="1747300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1F60D-FB97-6DFB-C7A1-EA9E651CAC56}"/>
            </a:ext>
          </a:extLst>
        </p:cNvPr>
        <p:cNvGrpSpPr/>
        <p:nvPr/>
      </p:nvGrpSpPr>
      <p:grpSpPr>
        <a:xfrm>
          <a:off x="0" y="0"/>
          <a:ext cx="0" cy="0"/>
          <a:chOff x="0" y="0"/>
          <a:chExt cx="0" cy="0"/>
        </a:xfrm>
      </p:grpSpPr>
      <p:grpSp>
        <p:nvGrpSpPr>
          <p:cNvPr id="16" name="Groupe 15">
            <a:extLst>
              <a:ext uri="{FF2B5EF4-FFF2-40B4-BE49-F238E27FC236}">
                <a16:creationId xmlns:a16="http://schemas.microsoft.com/office/drawing/2014/main" id="{1E8544A3-16A3-29DF-A4C2-CF0D1BA43A48}"/>
              </a:ext>
            </a:extLst>
          </p:cNvPr>
          <p:cNvGrpSpPr/>
          <p:nvPr/>
        </p:nvGrpSpPr>
        <p:grpSpPr>
          <a:xfrm>
            <a:off x="-188479" y="485722"/>
            <a:ext cx="6152551" cy="369332"/>
            <a:chOff x="-216566" y="2029396"/>
            <a:chExt cx="4409817" cy="369332"/>
          </a:xfrm>
        </p:grpSpPr>
        <p:sp>
          <p:nvSpPr>
            <p:cNvPr id="12" name="Rectangle : coins arrondis 11">
              <a:extLst>
                <a:ext uri="{FF2B5EF4-FFF2-40B4-BE49-F238E27FC236}">
                  <a16:creationId xmlns:a16="http://schemas.microsoft.com/office/drawing/2014/main" id="{35D182D7-1FC3-741E-A49B-4D57FC1D8BD0}"/>
                </a:ext>
              </a:extLst>
            </p:cNvPr>
            <p:cNvSpPr/>
            <p:nvPr/>
          </p:nvSpPr>
          <p:spPr>
            <a:xfrm>
              <a:off x="196850" y="2078623"/>
              <a:ext cx="3582987" cy="270878"/>
            </a:xfrm>
            <a:prstGeom prst="roundRect">
              <a:avLst/>
            </a:prstGeom>
            <a:solidFill>
              <a:srgbClr val="CD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1E79187E-23EB-6882-74E8-0EB66B9E78AA}"/>
                </a:ext>
              </a:extLst>
            </p:cNvPr>
            <p:cNvSpPr txBox="1"/>
            <p:nvPr/>
          </p:nvSpPr>
          <p:spPr>
            <a:xfrm>
              <a:off x="-216566" y="2029396"/>
              <a:ext cx="4409817" cy="369332"/>
            </a:xfrm>
            <a:prstGeom prst="rect">
              <a:avLst/>
            </a:prstGeom>
            <a:noFill/>
          </p:spPr>
          <p:txBody>
            <a:bodyPr wrap="square">
              <a:spAutoFit/>
            </a:bodyPr>
            <a:lstStyle/>
            <a:p>
              <a:pPr algn="ctr"/>
              <a:r>
                <a:rPr lang="fr-FR" dirty="0">
                  <a:solidFill>
                    <a:srgbClr val="00605E"/>
                  </a:solidFill>
                  <a:latin typeface="Avenir Next LT Pro Light" panose="020B0304020202020204" pitchFamily="34" charset="0"/>
                </a:rPr>
                <a:t>Mélange… sur le papier ou dans la palette ?</a:t>
              </a:r>
            </a:p>
          </p:txBody>
        </p:sp>
      </p:grpSp>
      <p:sp>
        <p:nvSpPr>
          <p:cNvPr id="15" name="Espace réservé du numéro de diapositive 14">
            <a:extLst>
              <a:ext uri="{FF2B5EF4-FFF2-40B4-BE49-F238E27FC236}">
                <a16:creationId xmlns:a16="http://schemas.microsoft.com/office/drawing/2014/main" id="{CB0EBCA2-9ECD-067C-F6B3-AAAC167CF2AC}"/>
              </a:ext>
            </a:extLst>
          </p:cNvPr>
          <p:cNvSpPr>
            <a:spLocks noGrp="1"/>
          </p:cNvSpPr>
          <p:nvPr>
            <p:ph type="sldNum" sz="quarter" idx="12"/>
          </p:nvPr>
        </p:nvSpPr>
        <p:spPr/>
        <p:txBody>
          <a:bodyPr/>
          <a:lstStyle/>
          <a:p>
            <a:fld id="{633AA619-DF5D-4FE9-815E-03D2EE080217}" type="slidenum">
              <a:rPr lang="fr-FR" sz="1200" smtClean="0">
                <a:solidFill>
                  <a:srgbClr val="00605E"/>
                </a:solidFill>
                <a:latin typeface="Euphemia" panose="020B0503040102020104" pitchFamily="34" charset="0"/>
              </a:rPr>
              <a:t>5</a:t>
            </a:fld>
            <a:endParaRPr lang="fr-FR" sz="1200" dirty="0">
              <a:solidFill>
                <a:srgbClr val="00605E"/>
              </a:solidFill>
              <a:latin typeface="Euphemia" panose="020B0503040102020104" pitchFamily="34" charset="0"/>
            </a:endParaRPr>
          </a:p>
        </p:txBody>
      </p:sp>
      <p:sp>
        <p:nvSpPr>
          <p:cNvPr id="6" name="ZoneTexte 5">
            <a:extLst>
              <a:ext uri="{FF2B5EF4-FFF2-40B4-BE49-F238E27FC236}">
                <a16:creationId xmlns:a16="http://schemas.microsoft.com/office/drawing/2014/main" id="{3D83DE6F-38D5-93DD-5D1A-E6558F16B125}"/>
              </a:ext>
            </a:extLst>
          </p:cNvPr>
          <p:cNvSpPr txBox="1"/>
          <p:nvPr/>
        </p:nvSpPr>
        <p:spPr>
          <a:xfrm>
            <a:off x="602284" y="1170586"/>
            <a:ext cx="6355105" cy="4185761"/>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Lorsque l’on pose un pigment dans l’eau, il va circuler +/- vite, +/- loin, se dissoudre et /ou granuler +/-   ….</a:t>
            </a:r>
          </a:p>
          <a:p>
            <a:r>
              <a:rPr lang="fr-FR" sz="1400" dirty="0">
                <a:solidFill>
                  <a:srgbClr val="0F1015"/>
                </a:solidFill>
                <a:latin typeface="Avenir Next LT Pro Light" panose="020B0304020202020204" pitchFamily="34" charset="0"/>
              </a:rPr>
              <a:t>C’est ce qui fait le charme et la magie de l’aquarelle !</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Chaque pigment a ses caractéristiques que l’on apprend à connaitre.</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Si vous mélangez soigneusement 2 couleurs dans votre palette, vous obtenez une nouvelle couleur bien sûr, mais surtout le mélange acquiert SA façon propre de circuler, se poser, d’autant plus qu’on a « travaillé » le mélange.</a:t>
            </a:r>
          </a:p>
          <a:p>
            <a:endParaRPr lang="fr-FR" sz="1400" dirty="0">
              <a:solidFill>
                <a:srgbClr val="0F1015"/>
              </a:solidFill>
              <a:latin typeface="Avenir Next LT Pro Light" panose="020B0304020202020204" pitchFamily="34" charset="0"/>
            </a:endParaRPr>
          </a:p>
          <a:p>
            <a:r>
              <a:rPr lang="fr-FR" sz="1400" dirty="0">
                <a:solidFill>
                  <a:srgbClr val="0F1015"/>
                </a:solidFill>
                <a:latin typeface="Avenir Next LT Pro Light" panose="020B0304020202020204" pitchFamily="34" charset="0"/>
              </a:rPr>
              <a:t>Si vous vous contentez de prélever les 2 couleurs (déposées éventuellement dans la palette, mais non « mixées »), vous allez conserver les caractéristiques de dépose de chacune d’elle et elle se déposeront sans se mélanger complètement sur la feuille.</a:t>
            </a:r>
          </a:p>
          <a:p>
            <a:r>
              <a:rPr lang="fr-FR" sz="1400" dirty="0">
                <a:solidFill>
                  <a:srgbClr val="0F1015"/>
                </a:solidFill>
                <a:latin typeface="Avenir Next LT Pro Light" panose="020B0304020202020204" pitchFamily="34" charset="0"/>
              </a:rPr>
              <a:t>Visuellement, le cerveau termine le mélange « optique » mais cela donne une luminosité, une granulation bien plus intéressante que si l’on a forcé le mélange.  </a:t>
            </a:r>
          </a:p>
          <a:p>
            <a:r>
              <a:rPr lang="fr-FR" sz="1400" dirty="0">
                <a:solidFill>
                  <a:srgbClr val="0F1015"/>
                </a:solidFill>
                <a:latin typeface="Avenir Next LT Pro Light" panose="020B0304020202020204" pitchFamily="34" charset="0"/>
              </a:rPr>
              <a:t> </a:t>
            </a:r>
            <a:endParaRPr lang="fr-FR" sz="1200" dirty="0"/>
          </a:p>
        </p:txBody>
      </p:sp>
      <p:sp>
        <p:nvSpPr>
          <p:cNvPr id="14" name="ZoneTexte 13">
            <a:extLst>
              <a:ext uri="{FF2B5EF4-FFF2-40B4-BE49-F238E27FC236}">
                <a16:creationId xmlns:a16="http://schemas.microsoft.com/office/drawing/2014/main" id="{C49F33A7-FAFA-46CD-16FC-BBD8E86EC56D}"/>
              </a:ext>
            </a:extLst>
          </p:cNvPr>
          <p:cNvSpPr txBox="1"/>
          <p:nvPr/>
        </p:nvSpPr>
        <p:spPr>
          <a:xfrm>
            <a:off x="602283" y="5419316"/>
            <a:ext cx="6355105" cy="738664"/>
          </a:xfrm>
          <a:prstGeom prst="rect">
            <a:avLst/>
          </a:prstGeom>
          <a:noFill/>
        </p:spPr>
        <p:txBody>
          <a:bodyPr wrap="square">
            <a:spAutoFit/>
          </a:bodyPr>
          <a:lstStyle/>
          <a:p>
            <a:r>
              <a:rPr lang="fr-FR" sz="1400" dirty="0">
                <a:solidFill>
                  <a:srgbClr val="0F1015"/>
                </a:solidFill>
                <a:latin typeface="Avenir Next LT Pro Light" panose="020B0304020202020204" pitchFamily="34" charset="0"/>
              </a:rPr>
              <a:t>A chaque fois que je teste un mélange de couleurs, j’essaie de simplement les juxtaposer légèrement et j’observe comment elles se repoussent, s’attirent, se combinent. C’est magique !</a:t>
            </a:r>
            <a:endParaRPr lang="fr-FR" sz="1200" dirty="0"/>
          </a:p>
        </p:txBody>
      </p:sp>
      <p:pic>
        <p:nvPicPr>
          <p:cNvPr id="18" name="Image 17">
            <a:extLst>
              <a:ext uri="{FF2B5EF4-FFF2-40B4-BE49-F238E27FC236}">
                <a16:creationId xmlns:a16="http://schemas.microsoft.com/office/drawing/2014/main" id="{7A8B1BA3-2C7C-80E1-FD44-5A4113C8E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7920" y="7969836"/>
            <a:ext cx="2183836" cy="1612420"/>
          </a:xfrm>
          <a:prstGeom prst="rect">
            <a:avLst/>
          </a:prstGeom>
        </p:spPr>
      </p:pic>
      <p:pic>
        <p:nvPicPr>
          <p:cNvPr id="20" name="Image 19">
            <a:extLst>
              <a:ext uri="{FF2B5EF4-FFF2-40B4-BE49-F238E27FC236}">
                <a16:creationId xmlns:a16="http://schemas.microsoft.com/office/drawing/2014/main" id="{8995C9EB-3CAC-82EC-5CB0-8FCE2EB0F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317" y="6412493"/>
            <a:ext cx="2183836" cy="1612420"/>
          </a:xfrm>
          <a:prstGeom prst="rect">
            <a:avLst/>
          </a:prstGeom>
        </p:spPr>
      </p:pic>
      <p:pic>
        <p:nvPicPr>
          <p:cNvPr id="22" name="Image 21">
            <a:extLst>
              <a:ext uri="{FF2B5EF4-FFF2-40B4-BE49-F238E27FC236}">
                <a16:creationId xmlns:a16="http://schemas.microsoft.com/office/drawing/2014/main" id="{5CF8A003-8D24-DB12-C2FD-220876E47C3B}"/>
              </a:ext>
            </a:extLst>
          </p:cNvPr>
          <p:cNvPicPr>
            <a:picLocks noChangeAspect="1"/>
          </p:cNvPicPr>
          <p:nvPr/>
        </p:nvPicPr>
        <p:blipFill>
          <a:blip r:embed="rId4"/>
          <a:stretch>
            <a:fillRect/>
          </a:stretch>
        </p:blipFill>
        <p:spPr>
          <a:xfrm>
            <a:off x="4987523" y="6412493"/>
            <a:ext cx="2183835" cy="1612420"/>
          </a:xfrm>
          <a:prstGeom prst="rect">
            <a:avLst/>
          </a:prstGeom>
        </p:spPr>
      </p:pic>
    </p:spTree>
    <p:extLst>
      <p:ext uri="{BB962C8B-B14F-4D97-AF65-F5344CB8AC3E}">
        <p14:creationId xmlns:p14="http://schemas.microsoft.com/office/powerpoint/2010/main" val="226042045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459</TotalTime>
  <Words>963</Words>
  <Application>Microsoft Office PowerPoint</Application>
  <PresentationFormat>Personnalisé</PresentationFormat>
  <Paragraphs>92</Paragraphs>
  <Slides>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vt:i4>
      </vt:variant>
    </vt:vector>
  </HeadingPairs>
  <TitlesOfParts>
    <vt:vector size="11" baseType="lpstr">
      <vt:lpstr>Arial</vt:lpstr>
      <vt:lpstr>Avenir Next LT Pro Light</vt:lpstr>
      <vt:lpstr>Calibri</vt:lpstr>
      <vt:lpstr>Calibri Light</vt:lpstr>
      <vt:lpstr>Euphemia</vt:lpstr>
      <vt:lpstr>Thème Office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Sylvie</dc:creator>
  <cp:lastModifiedBy>Sylvie</cp:lastModifiedBy>
  <cp:revision>31</cp:revision>
  <cp:lastPrinted>2026-08-18T13:51:31Z</cp:lastPrinted>
  <dcterms:created xsi:type="dcterms:W3CDTF">2021-12-04T16:05:17Z</dcterms:created>
  <dcterms:modified xsi:type="dcterms:W3CDTF">2026-10-01T09:59:32Z</dcterms:modified>
</cp:coreProperties>
</file>