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57" r:id="rId9"/>
    <p:sldId id="258" r:id="rId10"/>
    <p:sldId id="259" r:id="rId11"/>
    <p:sldId id="260" r:id="rId12"/>
  </p:sldIdLst>
  <p:sldSz cx="7559675" cy="104394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B6B7"/>
    <a:srgbClr val="00605E"/>
    <a:srgbClr val="C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311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148B4-70FA-439B-9EA5-1C5699B2098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01875" y="1279525"/>
            <a:ext cx="25019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A2BD8-DD1A-4032-B63F-03A689E60B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112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B3301-7BAA-E3CB-6BB8-585CB7C6E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08486"/>
            <a:ext cx="5669756" cy="3634458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B4FE62-1834-A409-A78E-4C3A79FB5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007EBC-118F-DC74-5EA2-37CCD2213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2F3292-15E0-1060-1FAB-E8D72B81D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CFAB49-23C8-C1FC-2E7F-C3922491C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11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181F4-6CDE-EA0E-33F8-BF95921E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1998E9-49E4-B53B-68B5-2D3D5D985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61995B-A923-BAC6-7F66-D0337F2E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8699C1-F6C4-5C4D-EB4C-82AE46B7A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365E32-42AD-A2AD-C78D-66FAF0FE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87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EF55D1-61AD-0B73-230C-6F531E3B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02602"/>
            <a:ext cx="6520220" cy="4342500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76E753-AC56-5F20-6D5B-024ECB502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6986183"/>
            <a:ext cx="6520220" cy="2283618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CCD8D8-C1EF-1A42-A03D-762C85E19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40F6D1-C82F-5307-27D0-6B877CCED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107ABA-453F-5B87-D861-48ED5873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08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AF09A-4233-11A1-44EC-A59E1E78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13DCA0-334B-F932-C5F5-278D55EBB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40AFFF4-C677-D5C5-08A6-27E55505B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B22EBF-3744-F564-C046-BA7CBD896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42357C-3A39-5403-85E1-AE887932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9C3C8-C3D6-AFA8-4344-E28B8991F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29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3F302-91A7-A799-B057-5DB6802EE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55802"/>
            <a:ext cx="6520220" cy="201780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F6C304-F0D2-5FA0-FC1D-9A3DB3A69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559104"/>
            <a:ext cx="3198097" cy="1254177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A20F41-42EB-886B-8C74-893DF95FB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813281"/>
            <a:ext cx="3198097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F87E8C-C587-04CA-454A-F65B6F13D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559104"/>
            <a:ext cx="3213847" cy="1254177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EFCBEAD-79E2-B790-B7F0-24612FBCC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813281"/>
            <a:ext cx="3213847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81A3313-6730-B682-6F1A-4BC51048C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459BF-8C74-67E9-238C-424CFB351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CD7E43-0029-254B-FC06-041D5275F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33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869417-03D0-55C3-D368-EBE34C97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A1D9FD-BDFD-DD73-01B5-88E14BBB7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8E94036-4A4C-EB0E-1AAC-90D53CF59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DFBAF5-91B2-15C2-D9B8-8FF3DBD8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23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BBC4EFB-6CFC-208A-85E2-7D801025A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0C21EB2-930F-E74C-120E-BA45EC74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06F2F6-8C65-DEDD-13CF-C8CBB4DFE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13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3E82F0-E23E-6599-5844-9784C898D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086D17-D3B1-D6BF-B7EC-456A723CA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03081"/>
            <a:ext cx="3827085" cy="7418740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38E51A-B8F5-F2F3-B3B0-D9DD304D8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FA6EFA-A0EB-7572-BE17-3FD79B527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1AD15A-EDAF-1093-9ED6-44FAE6FD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75E165-2461-3E29-11BA-E1FD549F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964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DBAAA-2AED-4418-CC42-DAD5BDFD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45DDE-DE0D-A1EA-BA4C-B4D5C6378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03081"/>
            <a:ext cx="3827085" cy="7418740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0307F9-D330-08F3-C913-E1C3D0D8B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0B8709-A0F3-9C06-5F74-633BAF412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519C30-4992-BDBC-2A5D-C09B6F29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23FFFF-FA01-F7EF-59C5-75B71299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22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18F262-3157-CD60-1AD9-60DC2954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41F055-01AC-7C14-9786-F9EE3083D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915500-8B55-0917-548F-02FB1F476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9FD8DA-2383-6608-6FD0-BE690625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B892D7-279E-81B6-00FA-E5526106D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638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D6BCCE-BC35-71E7-52F8-62234DD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55801"/>
            <a:ext cx="1630055" cy="884690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334C88-75A7-36A7-B73F-D45347887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1F7641-1BE7-E023-DB51-51378C6B3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922CC0-D3F2-5874-4EE0-96F2BB83D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997737-8077-9DDC-0DC4-F1E3C5E33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33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D6C8A6-AD03-75A4-A6D2-B1EE8B523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55802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42DC8B-6795-D137-6161-AE8628E1F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D1E534-D9E0-8F8A-09AF-2F8AF7646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675778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231BF-FB33-4DE2-B6B5-C2A00643C5AC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C08B9C-7CE2-4493-FE1F-0A4842B2E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675778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773232-5C97-548B-5311-C01C0C0EA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675778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AA619-DF5D-4FE9-815E-03D2EE080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39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25457BCC-0F69-ECD9-B2FE-6E4DE93A971E}"/>
              </a:ext>
            </a:extLst>
          </p:cNvPr>
          <p:cNvGrpSpPr/>
          <p:nvPr/>
        </p:nvGrpSpPr>
        <p:grpSpPr>
          <a:xfrm>
            <a:off x="770191" y="1488277"/>
            <a:ext cx="6019285" cy="1063401"/>
            <a:chOff x="-216566" y="2061604"/>
            <a:chExt cx="4409817" cy="28789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BEAB457-2D36-ABFA-A37B-AFAB5D9FAD11}"/>
                </a:ext>
              </a:extLst>
            </p:cNvPr>
            <p:cNvSpPr/>
            <p:nvPr/>
          </p:nvSpPr>
          <p:spPr>
            <a:xfrm>
              <a:off x="196850" y="2078623"/>
              <a:ext cx="3582987" cy="270878"/>
            </a:xfrm>
            <a:prstGeom prst="roundRect">
              <a:avLst/>
            </a:prstGeom>
            <a:solidFill>
              <a:srgbClr val="CD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1D49875-CD42-D6A3-5C1E-24F100D45808}"/>
                </a:ext>
              </a:extLst>
            </p:cNvPr>
            <p:cNvSpPr txBox="1"/>
            <p:nvPr/>
          </p:nvSpPr>
          <p:spPr>
            <a:xfrm>
              <a:off x="-216566" y="2061604"/>
              <a:ext cx="4409817" cy="258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800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PIGMENTS :  Origine et</a:t>
              </a:r>
            </a:p>
            <a:p>
              <a:pPr algn="ctr"/>
              <a:r>
                <a:rPr lang="fr-FR" sz="2800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nuanciers fabricants</a:t>
              </a:r>
            </a:p>
          </p:txBody>
        </p:sp>
      </p:grp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280C9E71-D6E0-904C-154E-770BB489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1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B967D5-8096-4D6D-4D3F-30B12E056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94"/>
            <a:ext cx="7559675" cy="128039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E8CA66C-B620-1C5E-360E-A9FDD0DBBAE9}"/>
              </a:ext>
            </a:extLst>
          </p:cNvPr>
          <p:cNvSpPr txBox="1"/>
          <p:nvPr/>
        </p:nvSpPr>
        <p:spPr>
          <a:xfrm>
            <a:off x="196850" y="3046800"/>
            <a:ext cx="684309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latin typeface="Avenir Next LT Pro Light" panose="020B0304020202020204" pitchFamily="34" charset="0"/>
              </a:rPr>
              <a:t>Vous trouverez ici le détail des nuanciers chez les principaux fabricants de couleurs aquarelle.</a:t>
            </a:r>
          </a:p>
          <a:p>
            <a:r>
              <a:rPr lang="fr-FR" sz="1400" dirty="0">
                <a:latin typeface="Avenir Next LT Pro Light" panose="020B0304020202020204" pitchFamily="34" charset="0"/>
              </a:rPr>
              <a:t>Révisons les symboles et codes pour « lire les étiquettes » :</a:t>
            </a: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r>
              <a:rPr lang="fr-FR" sz="1400" dirty="0">
                <a:latin typeface="Avenir Next LT Pro Light" panose="020B0304020202020204" pitchFamily="34" charset="0"/>
              </a:rPr>
              <a:t>Le code couleur :</a:t>
            </a: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Les codes sont composés de « P », </a:t>
            </a: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suivi de l’initiale de la couleur (en anglais), </a:t>
            </a: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puis de chiffres précisant la nuance.</a:t>
            </a:r>
          </a:p>
          <a:p>
            <a:endParaRPr lang="fr-FR" sz="1400" dirty="0">
              <a:solidFill>
                <a:srgbClr val="0F1015"/>
              </a:solidFill>
              <a:latin typeface="Avenir Next LT Pro Light" panose="020B0304020202020204" pitchFamily="34" charset="0"/>
            </a:endParaRP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PY3	jaune citron</a:t>
            </a: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PR254  	rouge vermillon</a:t>
            </a: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PW6   	blanc de titane, ….</a:t>
            </a:r>
          </a:p>
          <a:p>
            <a:endParaRPr lang="fr-FR" sz="1400" dirty="0">
              <a:solidFill>
                <a:srgbClr val="0F1015"/>
              </a:solidFill>
              <a:latin typeface="Avenir Next LT Pro Light" panose="020B0304020202020204" pitchFamily="34" charset="0"/>
            </a:endParaRP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PB28	bleu de cobalt</a:t>
            </a:r>
          </a:p>
          <a:p>
            <a:r>
              <a:rPr lang="fr-FR" sz="1400" dirty="0">
                <a:solidFill>
                  <a:srgbClr val="0F1015"/>
                </a:solidFill>
                <a:latin typeface="Avenir Next LT Pro Light" panose="020B0304020202020204" pitchFamily="34" charset="0"/>
              </a:rPr>
              <a:t>PB33	bleu de Manganèse. ….</a:t>
            </a:r>
            <a:endParaRPr lang="fr-FR" sz="1400" dirty="0">
              <a:latin typeface="Avenir Next LT Pro Light" panose="020B0304020202020204" pitchFamily="34" charset="0"/>
            </a:endParaRP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endParaRPr lang="fr-FR" sz="1400" dirty="0">
              <a:latin typeface="Avenir Next LT Pro Light" panose="020B03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93379E-6E8B-0EA4-3DCD-9559C031AE3D}"/>
              </a:ext>
            </a:extLst>
          </p:cNvPr>
          <p:cNvSpPr txBox="1"/>
          <p:nvPr/>
        </p:nvSpPr>
        <p:spPr>
          <a:xfrm>
            <a:off x="358284" y="9414168"/>
            <a:ext cx="68430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latin typeface="Avenir Next LT Pro Light" panose="020B0304020202020204" pitchFamily="34" charset="0"/>
              </a:rPr>
              <a:t>En dernière partie, vous trouverez l’origine des pigments. </a:t>
            </a:r>
          </a:p>
          <a:p>
            <a:endParaRPr lang="fr-FR" sz="1400" dirty="0">
              <a:latin typeface="Avenir Next LT Pro Light" panose="020B0304020202020204" pitchFamily="34" charset="0"/>
            </a:endParaRPr>
          </a:p>
        </p:txBody>
      </p:sp>
      <p:graphicFrame>
        <p:nvGraphicFramePr>
          <p:cNvPr id="7" name="Tableau 23">
            <a:extLst>
              <a:ext uri="{FF2B5EF4-FFF2-40B4-BE49-F238E27FC236}">
                <a16:creationId xmlns:a16="http://schemas.microsoft.com/office/drawing/2014/main" id="{FF11B0D6-1E60-B955-FF6A-6634FF138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43107"/>
              </p:ext>
            </p:extLst>
          </p:nvPr>
        </p:nvGraphicFramePr>
        <p:xfrm>
          <a:off x="4152075" y="4069629"/>
          <a:ext cx="2887872" cy="3338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624">
                  <a:extLst>
                    <a:ext uri="{9D8B030D-6E8A-4147-A177-3AD203B41FA5}">
                      <a16:colId xmlns:a16="http://schemas.microsoft.com/office/drawing/2014/main" val="3879903140"/>
                    </a:ext>
                  </a:extLst>
                </a:gridCol>
                <a:gridCol w="962624">
                  <a:extLst>
                    <a:ext uri="{9D8B030D-6E8A-4147-A177-3AD203B41FA5}">
                      <a16:colId xmlns:a16="http://schemas.microsoft.com/office/drawing/2014/main" val="1763853599"/>
                    </a:ext>
                  </a:extLst>
                </a:gridCol>
                <a:gridCol w="962624">
                  <a:extLst>
                    <a:ext uri="{9D8B030D-6E8A-4147-A177-3AD203B41FA5}">
                      <a16:colId xmlns:a16="http://schemas.microsoft.com/office/drawing/2014/main" val="3206705701"/>
                    </a:ext>
                  </a:extLst>
                </a:gridCol>
              </a:tblGrid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Code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Anglais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français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429296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PY…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Yellow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Jaune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083230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PO…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Orange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Orange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69230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PR…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Red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Rouge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383128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PV…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Violet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Violet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789153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PB…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Blue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Bleu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123555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PG…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Green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Vert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591644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PBr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90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Brown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90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Brun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90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203810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bg1"/>
                          </a:solidFill>
                        </a:rPr>
                        <a:t>PBk…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bg1"/>
                          </a:solidFill>
                        </a:rPr>
                        <a:t>Black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>
                          <a:solidFill>
                            <a:schemeClr val="bg1"/>
                          </a:solidFill>
                        </a:rPr>
                        <a:t>Noir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565717"/>
                  </a:ext>
                </a:extLst>
              </a:tr>
              <a:tr h="333862">
                <a:tc>
                  <a:txBody>
                    <a:bodyPr/>
                    <a:lstStyle/>
                    <a:p>
                      <a:r>
                        <a:rPr lang="fr-FR" sz="1000" dirty="0"/>
                        <a:t>PW…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White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Blanc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927998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1BA6865D-D2C8-FC41-77BD-5CF181610E89}"/>
              </a:ext>
            </a:extLst>
          </p:cNvPr>
          <p:cNvSpPr txBox="1"/>
          <p:nvPr/>
        </p:nvSpPr>
        <p:spPr>
          <a:xfrm>
            <a:off x="311760" y="7573794"/>
            <a:ext cx="34680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latin typeface="Avenir Next LT Pro Light" panose="020B0304020202020204" pitchFamily="34" charset="0"/>
              </a:rPr>
              <a:t>Symbole de transparence/opacité :</a:t>
            </a:r>
          </a:p>
          <a:p>
            <a:endParaRPr lang="fr-FR" sz="1400" dirty="0">
              <a:latin typeface="Avenir Next LT Pro Light" panose="020B0304020202020204" pitchFamily="34" charset="0"/>
            </a:endParaRPr>
          </a:p>
          <a:p>
            <a:r>
              <a:rPr lang="fr-FR" sz="1400" dirty="0">
                <a:latin typeface="Avenir Next LT Pro Light" panose="020B0304020202020204" pitchFamily="34" charset="0"/>
              </a:rPr>
              <a:t>      Transparent</a:t>
            </a:r>
          </a:p>
          <a:p>
            <a:r>
              <a:rPr lang="fr-FR" sz="1400" dirty="0">
                <a:latin typeface="Avenir Next LT Pro Light" panose="020B0304020202020204" pitchFamily="34" charset="0"/>
              </a:rPr>
              <a:t>      Semi-opaque</a:t>
            </a:r>
          </a:p>
          <a:p>
            <a:r>
              <a:rPr lang="fr-FR" sz="1400" dirty="0">
                <a:latin typeface="Avenir Next LT Pro Light" panose="020B0304020202020204" pitchFamily="34" charset="0"/>
              </a:rPr>
              <a:t>      Opaque 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16A9933-DEEE-7927-7727-56F73EE1FBA1}"/>
              </a:ext>
            </a:extLst>
          </p:cNvPr>
          <p:cNvGrpSpPr/>
          <p:nvPr/>
        </p:nvGrpSpPr>
        <p:grpSpPr>
          <a:xfrm>
            <a:off x="348759" y="8038997"/>
            <a:ext cx="276226" cy="684914"/>
            <a:chOff x="348759" y="8038997"/>
            <a:chExt cx="276226" cy="68491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971FD8-7B9D-F60A-969D-673902BDA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285" y="8038997"/>
              <a:ext cx="266700" cy="26670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DE7347C-EFDE-DBA9-56C9-24CC5415C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284" y="8267863"/>
              <a:ext cx="228802" cy="23697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2361EDA-F773-7BC0-FB47-314381A35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759" y="8485584"/>
              <a:ext cx="238327" cy="238327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77219AD-55A0-C950-A9A2-CEEDBB238BCB}"/>
              </a:ext>
            </a:extLst>
          </p:cNvPr>
          <p:cNvGrpSpPr/>
          <p:nvPr/>
        </p:nvGrpSpPr>
        <p:grpSpPr>
          <a:xfrm>
            <a:off x="3590825" y="7573794"/>
            <a:ext cx="3468072" cy="523220"/>
            <a:chOff x="3590825" y="7573794"/>
            <a:chExt cx="3468072" cy="523220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5382ADD-C86D-56A0-628B-C97DF6DE6F6E}"/>
                </a:ext>
              </a:extLst>
            </p:cNvPr>
            <p:cNvSpPr txBox="1"/>
            <p:nvPr/>
          </p:nvSpPr>
          <p:spPr>
            <a:xfrm>
              <a:off x="3590825" y="7573794"/>
              <a:ext cx="34680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latin typeface="Avenir Next LT Pro Light" panose="020B0304020202020204" pitchFamily="34" charset="0"/>
                </a:rPr>
                <a:t>Symbole de résistance à la lumière :</a:t>
              </a:r>
            </a:p>
            <a:p>
              <a:r>
                <a:rPr lang="fr-FR" sz="1400" dirty="0">
                  <a:latin typeface="Avenir Next LT Pro Light" panose="020B0304020202020204" pitchFamily="34" charset="0"/>
                </a:rPr>
                <a:t>    de         à  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E562EBE-B325-CF1B-0EE7-B8A7718B2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52075" y="7809650"/>
              <a:ext cx="219075" cy="257175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6F38C78-AA6B-8F7B-EBAE-20B70CAD5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76952" y="7802847"/>
              <a:ext cx="685800" cy="276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528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76CC-71B0-04E9-954A-E0BF0E63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69FA0E-3BF0-A86E-D678-AEED32C423ED}"/>
              </a:ext>
            </a:extLst>
          </p:cNvPr>
          <p:cNvGrpSpPr/>
          <p:nvPr/>
        </p:nvGrpSpPr>
        <p:grpSpPr>
          <a:xfrm>
            <a:off x="1182100" y="207821"/>
            <a:ext cx="5007383" cy="369332"/>
            <a:chOff x="-216566" y="2029396"/>
            <a:chExt cx="4409817" cy="36933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69F1CE7C-AFA3-E116-26EC-78AB607F4D6A}"/>
                </a:ext>
              </a:extLst>
            </p:cNvPr>
            <p:cNvSpPr/>
            <p:nvPr/>
          </p:nvSpPr>
          <p:spPr>
            <a:xfrm>
              <a:off x="196850" y="2078623"/>
              <a:ext cx="3582987" cy="270878"/>
            </a:xfrm>
            <a:prstGeom prst="roundRect">
              <a:avLst/>
            </a:prstGeom>
            <a:solidFill>
              <a:srgbClr val="CD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36A1FC3-73BB-5A69-CA9F-8823F82CBD2C}"/>
                </a:ext>
              </a:extLst>
            </p:cNvPr>
            <p:cNvSpPr txBox="1"/>
            <p:nvPr/>
          </p:nvSpPr>
          <p:spPr>
            <a:xfrm>
              <a:off x="-216566" y="2029396"/>
              <a:ext cx="4409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Color Index des principaux pigments</a:t>
              </a:r>
            </a:p>
          </p:txBody>
        </p:sp>
      </p:grp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9BAA749E-CB00-FAFC-CEB3-F0B928D5D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2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87B4AE-02A3-9A1E-CDE8-0D797AD08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t="2998" r="5385" b="508"/>
          <a:stretch>
            <a:fillRect/>
          </a:stretch>
        </p:blipFill>
        <p:spPr>
          <a:xfrm>
            <a:off x="192181" y="626379"/>
            <a:ext cx="7163961" cy="972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68FCE-6AFA-8B1B-B8AC-B47A9E069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9CE76061-7A99-1CB1-C7A1-A6E1534B4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3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C69BA0-203D-BB67-E1DC-5C0DA186A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"/>
            <a:ext cx="7391400" cy="1036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6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BA711-DCEA-47FA-F7B3-A88BE8A78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CC140994-5082-E47B-F451-2BEE1947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4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7EB498-2DAE-B6C8-FC41-84CD3786C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5" y="41148"/>
            <a:ext cx="7309104" cy="1035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86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93AE3-A32C-A0DA-42CD-C96E410BF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9731B8A3-6E26-BD0C-C111-B68DFEF0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5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4F5CCB-1F5C-65B7-62A2-9FA31204A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33" y="76200"/>
            <a:ext cx="722680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21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DDFEE-B779-A020-0886-4CB74DBF0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1EF30A88-3616-A731-85EE-6F53F6D66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6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ED31F2-8D47-8175-E58A-247341C25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5" y="41148"/>
            <a:ext cx="7293864" cy="1035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9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0FA7B-ADAB-EAFD-B1FE-43C6E9E3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70C63CA9-F20B-20A4-34D6-0B20C0083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7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F2BAFC-93A3-1C07-137F-0CF9034C3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49" y="48768"/>
            <a:ext cx="7199376" cy="1034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4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1583-9129-F87F-BCF6-75BA48172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57152C4B-96AF-541A-09B3-DD4BFD787DE1}"/>
              </a:ext>
            </a:extLst>
          </p:cNvPr>
          <p:cNvGrpSpPr/>
          <p:nvPr/>
        </p:nvGrpSpPr>
        <p:grpSpPr>
          <a:xfrm>
            <a:off x="1182100" y="474451"/>
            <a:ext cx="5007383" cy="369332"/>
            <a:chOff x="-216566" y="2029396"/>
            <a:chExt cx="4409817" cy="36933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9EB8E5-0DA9-7ACB-0A6C-159E618F860C}"/>
                </a:ext>
              </a:extLst>
            </p:cNvPr>
            <p:cNvSpPr/>
            <p:nvPr/>
          </p:nvSpPr>
          <p:spPr>
            <a:xfrm>
              <a:off x="196850" y="2078623"/>
              <a:ext cx="3582987" cy="270878"/>
            </a:xfrm>
            <a:prstGeom prst="roundRect">
              <a:avLst/>
            </a:prstGeom>
            <a:solidFill>
              <a:srgbClr val="CD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C69C2B2-3D4C-5D18-FB85-6ABCA4187FF8}"/>
                </a:ext>
              </a:extLst>
            </p:cNvPr>
            <p:cNvSpPr txBox="1"/>
            <p:nvPr/>
          </p:nvSpPr>
          <p:spPr>
            <a:xfrm>
              <a:off x="-216566" y="2029396"/>
              <a:ext cx="4409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Nuancier SENNELIER</a:t>
              </a:r>
            </a:p>
          </p:txBody>
        </p:sp>
      </p:grp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26740F05-B6C3-2126-0988-CB5308B8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8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788A24-E05D-15E5-769A-F62D15654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64" y="892201"/>
            <a:ext cx="6645784" cy="893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05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1761F-CA5D-0D2B-AD6A-8DDFD099D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0A721A-89BD-7734-01AB-971D1F1640B0}"/>
              </a:ext>
            </a:extLst>
          </p:cNvPr>
          <p:cNvGrpSpPr/>
          <p:nvPr/>
        </p:nvGrpSpPr>
        <p:grpSpPr>
          <a:xfrm>
            <a:off x="1182100" y="474451"/>
            <a:ext cx="5007383" cy="369332"/>
            <a:chOff x="-216566" y="2029396"/>
            <a:chExt cx="4409817" cy="36933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31F4A71-F4A6-C7C3-F907-0F360D21803E}"/>
                </a:ext>
              </a:extLst>
            </p:cNvPr>
            <p:cNvSpPr/>
            <p:nvPr/>
          </p:nvSpPr>
          <p:spPr>
            <a:xfrm>
              <a:off x="196850" y="2078623"/>
              <a:ext cx="3582987" cy="270878"/>
            </a:xfrm>
            <a:prstGeom prst="roundRect">
              <a:avLst/>
            </a:prstGeom>
            <a:solidFill>
              <a:srgbClr val="CD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34D558E-2E4C-A1EF-6133-60FF98FDF511}"/>
                </a:ext>
              </a:extLst>
            </p:cNvPr>
            <p:cNvSpPr txBox="1"/>
            <p:nvPr/>
          </p:nvSpPr>
          <p:spPr>
            <a:xfrm>
              <a:off x="-216566" y="2029396"/>
              <a:ext cx="4409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Nuancier SENNELIER</a:t>
              </a:r>
            </a:p>
          </p:txBody>
        </p:sp>
      </p:grp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3FD684D6-D1E3-DAE3-3491-939178139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9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3DFE05-7D6F-CC14-E9D2-313E96F10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9" y="893010"/>
            <a:ext cx="6679844" cy="895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4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BCB73-330D-E3AB-9689-97203253D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A127550-9BA4-DDFC-9F2F-A51B716FF7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9"/>
          <a:stretch>
            <a:fillRect/>
          </a:stretch>
        </p:blipFill>
        <p:spPr>
          <a:xfrm>
            <a:off x="413776" y="1100279"/>
            <a:ext cx="6732121" cy="91313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8C20E14-5AF6-C8C5-8544-CC6846E0E5D0}"/>
              </a:ext>
            </a:extLst>
          </p:cNvPr>
          <p:cNvGrpSpPr/>
          <p:nvPr/>
        </p:nvGrpSpPr>
        <p:grpSpPr>
          <a:xfrm>
            <a:off x="1182100" y="474451"/>
            <a:ext cx="5007383" cy="369332"/>
            <a:chOff x="-216566" y="2029396"/>
            <a:chExt cx="4409817" cy="36933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A3E0910-3948-33AB-D308-AE840AC18B59}"/>
                </a:ext>
              </a:extLst>
            </p:cNvPr>
            <p:cNvSpPr/>
            <p:nvPr/>
          </p:nvSpPr>
          <p:spPr>
            <a:xfrm>
              <a:off x="196850" y="2078623"/>
              <a:ext cx="3582987" cy="270878"/>
            </a:xfrm>
            <a:prstGeom prst="roundRect">
              <a:avLst/>
            </a:prstGeom>
            <a:solidFill>
              <a:srgbClr val="CD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24FA3C9-D58A-F495-4126-8A45A0A99738}"/>
                </a:ext>
              </a:extLst>
            </p:cNvPr>
            <p:cNvSpPr txBox="1"/>
            <p:nvPr/>
          </p:nvSpPr>
          <p:spPr>
            <a:xfrm>
              <a:off x="-216566" y="2029396"/>
              <a:ext cx="4409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Nuancier REMBRANDT</a:t>
              </a:r>
            </a:p>
          </p:txBody>
        </p:sp>
      </p:grp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F6C87864-A982-1AF2-F53D-5B7402D7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10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88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7BCCA-D5FC-28E3-5224-202AF300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6D810834-F717-CC3B-0C85-362591C0282A}"/>
              </a:ext>
            </a:extLst>
          </p:cNvPr>
          <p:cNvGrpSpPr/>
          <p:nvPr/>
        </p:nvGrpSpPr>
        <p:grpSpPr>
          <a:xfrm>
            <a:off x="1182100" y="474451"/>
            <a:ext cx="5007383" cy="369332"/>
            <a:chOff x="-216566" y="2029396"/>
            <a:chExt cx="4409817" cy="369332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E8B8ED0E-2732-D718-FDF6-1E6D8EAD717A}"/>
                </a:ext>
              </a:extLst>
            </p:cNvPr>
            <p:cNvSpPr/>
            <p:nvPr/>
          </p:nvSpPr>
          <p:spPr>
            <a:xfrm>
              <a:off x="196850" y="2078623"/>
              <a:ext cx="3582987" cy="270878"/>
            </a:xfrm>
            <a:prstGeom prst="roundRect">
              <a:avLst/>
            </a:prstGeom>
            <a:solidFill>
              <a:srgbClr val="CD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3301332-E5A8-AEC9-5E6C-7A55FCC32A00}"/>
                </a:ext>
              </a:extLst>
            </p:cNvPr>
            <p:cNvSpPr txBox="1"/>
            <p:nvPr/>
          </p:nvSpPr>
          <p:spPr>
            <a:xfrm>
              <a:off x="-216566" y="2029396"/>
              <a:ext cx="4409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dirty="0">
                  <a:solidFill>
                    <a:srgbClr val="00605E"/>
                  </a:solidFill>
                  <a:latin typeface="Avenir Next LT Pro Light" panose="020B0304020202020204" pitchFamily="34" charset="0"/>
                </a:rPr>
                <a:t>Nuancier DALER ROWNEY</a:t>
              </a:r>
            </a:p>
          </p:txBody>
        </p:sp>
      </p:grp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897FC6D9-CE34-B2B6-5C87-697AF84C5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AA619-DF5D-4FE9-815E-03D2EE080217}" type="slidenum">
              <a:rPr lang="fr-FR" sz="1200" smtClean="0">
                <a:solidFill>
                  <a:srgbClr val="00605E"/>
                </a:solidFill>
                <a:latin typeface="Euphemia" panose="020B0503040102020104" pitchFamily="34" charset="0"/>
              </a:rPr>
              <a:t>11</a:t>
            </a:fld>
            <a:endParaRPr lang="fr-FR" sz="1200" dirty="0">
              <a:solidFill>
                <a:srgbClr val="00605E"/>
              </a:solidFill>
              <a:latin typeface="Euphemia" panose="020B05030401020201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1E4E7C-343A-CC89-FBCD-E34AFEEAC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91"/>
          <a:stretch/>
        </p:blipFill>
        <p:spPr>
          <a:xfrm>
            <a:off x="386227" y="1333500"/>
            <a:ext cx="6787219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474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</TotalTime>
  <Words>184</Words>
  <Application>Microsoft Office PowerPoint</Application>
  <PresentationFormat>Personnalisé</PresentationFormat>
  <Paragraphs>74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Avenir Next LT Pro Light</vt:lpstr>
      <vt:lpstr>Calibri</vt:lpstr>
      <vt:lpstr>Calibri Light</vt:lpstr>
      <vt:lpstr>Euphemia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</dc:creator>
  <cp:lastModifiedBy>Sylvie</cp:lastModifiedBy>
  <cp:revision>30</cp:revision>
  <cp:lastPrinted>2026-10-07T13:26:29Z</cp:lastPrinted>
  <dcterms:created xsi:type="dcterms:W3CDTF">2021-12-04T16:05:17Z</dcterms:created>
  <dcterms:modified xsi:type="dcterms:W3CDTF">2026-10-07T13:26:51Z</dcterms:modified>
</cp:coreProperties>
</file>